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71"/>
  </p:notesMasterIdLst>
  <p:sldIdLst>
    <p:sldId id="938" r:id="rId5"/>
    <p:sldId id="950" r:id="rId6"/>
    <p:sldId id="951" r:id="rId7"/>
    <p:sldId id="952" r:id="rId8"/>
    <p:sldId id="1012" r:id="rId9"/>
    <p:sldId id="1014" r:id="rId10"/>
    <p:sldId id="1006" r:id="rId11"/>
    <p:sldId id="1009" r:id="rId12"/>
    <p:sldId id="1396" r:id="rId13"/>
    <p:sldId id="1007" r:id="rId14"/>
    <p:sldId id="939" r:id="rId15"/>
    <p:sldId id="940" r:id="rId16"/>
    <p:sldId id="941" r:id="rId17"/>
    <p:sldId id="942" r:id="rId18"/>
    <p:sldId id="943" r:id="rId19"/>
    <p:sldId id="946" r:id="rId20"/>
    <p:sldId id="978" r:id="rId21"/>
    <p:sldId id="958" r:id="rId22"/>
    <p:sldId id="1394" r:id="rId23"/>
    <p:sldId id="983" r:id="rId24"/>
    <p:sldId id="1391" r:id="rId25"/>
    <p:sldId id="1392" r:id="rId26"/>
    <p:sldId id="957" r:id="rId27"/>
    <p:sldId id="985" r:id="rId28"/>
    <p:sldId id="959" r:id="rId29"/>
    <p:sldId id="924" r:id="rId30"/>
    <p:sldId id="925" r:id="rId31"/>
    <p:sldId id="926" r:id="rId32"/>
    <p:sldId id="686" r:id="rId33"/>
    <p:sldId id="683" r:id="rId34"/>
    <p:sldId id="684" r:id="rId35"/>
    <p:sldId id="1393" r:id="rId36"/>
    <p:sldId id="928" r:id="rId37"/>
    <p:sldId id="963" r:id="rId38"/>
    <p:sldId id="687" r:id="rId39"/>
    <p:sldId id="689" r:id="rId40"/>
    <p:sldId id="690" r:id="rId41"/>
    <p:sldId id="691" r:id="rId42"/>
    <p:sldId id="692" r:id="rId43"/>
    <p:sldId id="695" r:id="rId44"/>
    <p:sldId id="929" r:id="rId45"/>
    <p:sldId id="935" r:id="rId46"/>
    <p:sldId id="936" r:id="rId47"/>
    <p:sldId id="964" r:id="rId48"/>
    <p:sldId id="966" r:id="rId49"/>
    <p:sldId id="1385" r:id="rId50"/>
    <p:sldId id="933" r:id="rId51"/>
    <p:sldId id="858" r:id="rId52"/>
    <p:sldId id="859" r:id="rId53"/>
    <p:sldId id="860" r:id="rId54"/>
    <p:sldId id="932" r:id="rId55"/>
    <p:sldId id="934" r:id="rId56"/>
    <p:sldId id="1005" r:id="rId57"/>
    <p:sldId id="755" r:id="rId58"/>
    <p:sldId id="714" r:id="rId59"/>
    <p:sldId id="716" r:id="rId60"/>
    <p:sldId id="717" r:id="rId61"/>
    <p:sldId id="993" r:id="rId62"/>
    <p:sldId id="930" r:id="rId63"/>
    <p:sldId id="994" r:id="rId64"/>
    <p:sldId id="962" r:id="rId65"/>
    <p:sldId id="961" r:id="rId66"/>
    <p:sldId id="765" r:id="rId67"/>
    <p:sldId id="1004" r:id="rId68"/>
    <p:sldId id="1386" r:id="rId69"/>
    <p:sldId id="1395" r:id="rId70"/>
  </p:sldIdLst>
  <p:sldSz cx="12192000" cy="6858000"/>
  <p:notesSz cx="7004050" cy="9290050"/>
  <p:embeddedFontLst>
    <p:embeddedFont>
      <p:font typeface="Brush Script MT" panose="03060802040406070304" pitchFamily="66" charset="0"/>
      <p:italic r:id="rId72"/>
    </p:embeddedFont>
    <p:embeddedFont>
      <p:font typeface="Mistral" panose="03090702030407020403" pitchFamily="66" charset="0"/>
      <p:regular r:id="rId73"/>
    </p:embeddedFont>
    <p:embeddedFont>
      <p:font typeface="Montserrat ExtraBold" panose="00000900000000000000" pitchFamily="2" charset="0"/>
      <p:bold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FF0000"/>
    <a:srgbClr val="FF0066"/>
    <a:srgbClr val="00FFFF"/>
    <a:srgbClr val="43FC24"/>
    <a:srgbClr val="0000FF"/>
    <a:srgbClr val="FFFF00"/>
    <a:srgbClr val="009900"/>
    <a:srgbClr val="00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76187" autoAdjust="0"/>
  </p:normalViewPr>
  <p:slideViewPr>
    <p:cSldViewPr snapToGrid="0">
      <p:cViewPr varScale="1">
        <p:scale>
          <a:sx n="39" d="100"/>
          <a:sy n="39" d="100"/>
        </p:scale>
        <p:origin x="1476" y="48"/>
      </p:cViewPr>
      <p:guideLst/>
    </p:cSldViewPr>
  </p:slideViewPr>
  <p:notesTextViewPr>
    <p:cViewPr>
      <p:scale>
        <a:sx n="3" d="2"/>
        <a:sy n="3" d="2"/>
      </p:scale>
      <p:origin x="0" y="0"/>
    </p:cViewPr>
  </p:notesTextViewPr>
  <p:notesViewPr>
    <p:cSldViewPr snapToGrid="0">
      <p:cViewPr varScale="1">
        <p:scale>
          <a:sx n="80" d="100"/>
          <a:sy n="80" d="100"/>
        </p:scale>
        <p:origin x="316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3.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os Rebelo" userId="ae4137220d5c73a6" providerId="LiveId" clId="{129D497E-43B8-4550-9B59-5C57466CADA5}"/>
    <pc:docChg chg="modSld">
      <pc:chgData name="Carlos Rebelo" userId="ae4137220d5c73a6" providerId="LiveId" clId="{129D497E-43B8-4550-9B59-5C57466CADA5}" dt="2024-02-06T23:11:42.583" v="1" actId="1076"/>
      <pc:docMkLst>
        <pc:docMk/>
      </pc:docMkLst>
      <pc:sldChg chg="modSp mod">
        <pc:chgData name="Carlos Rebelo" userId="ae4137220d5c73a6" providerId="LiveId" clId="{129D497E-43B8-4550-9B59-5C57466CADA5}" dt="2024-02-06T23:11:42.583" v="1" actId="1076"/>
        <pc:sldMkLst>
          <pc:docMk/>
          <pc:sldMk cId="1517648491" sldId="1014"/>
        </pc:sldMkLst>
        <pc:spChg chg="mod">
          <ac:chgData name="Carlos Rebelo" userId="ae4137220d5c73a6" providerId="LiveId" clId="{129D497E-43B8-4550-9B59-5C57466CADA5}" dt="2024-02-06T23:11:42.583" v="1" actId="1076"/>
          <ac:spMkLst>
            <pc:docMk/>
            <pc:sldMk cId="1517648491" sldId="1014"/>
            <ac:spMk id="13" creationId="{E5F3761C-B91A-9DC4-DDB5-4AB5582FA60D}"/>
          </ac:spMkLst>
        </pc:spChg>
        <pc:picChg chg="mod">
          <ac:chgData name="Carlos Rebelo" userId="ae4137220d5c73a6" providerId="LiveId" clId="{129D497E-43B8-4550-9B59-5C57466CADA5}" dt="2024-02-06T23:11:37.061" v="0" actId="1076"/>
          <ac:picMkLst>
            <pc:docMk/>
            <pc:sldMk cId="1517648491" sldId="1014"/>
            <ac:picMk id="4" creationId="{B1CA9D06-C7C0-EED3-FC6D-8E6052D1385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CA"/>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2743B0FD-7635-4AE5-BFCB-774B883984D7}" type="datetimeFigureOut">
              <a:rPr lang="en-CA" smtClean="0"/>
              <a:t>2024-02-06</a:t>
            </a:fld>
            <a:endParaRPr lang="en-CA"/>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CA"/>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CA"/>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2577E379-9FC5-492D-9172-0A9EE55B05A7}" type="slidenum">
              <a:rPr lang="en-CA" smtClean="0"/>
              <a:t>‹#›</a:t>
            </a:fld>
            <a:endParaRPr lang="en-CA"/>
          </a:p>
        </p:txBody>
      </p:sp>
    </p:spTree>
    <p:extLst>
      <p:ext uri="{BB962C8B-B14F-4D97-AF65-F5344CB8AC3E}">
        <p14:creationId xmlns:p14="http://schemas.microsoft.com/office/powerpoint/2010/main" val="56807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Local – declared inside of a method, stored in the current stack frame while program is running</a:t>
            </a:r>
          </a:p>
          <a:p>
            <a:pPr marL="171450" indent="-171450">
              <a:buFont typeface="Arial" panose="020B0604020202020204" pitchFamily="34" charset="0"/>
              <a:buChar char="•"/>
            </a:pPr>
            <a:r>
              <a:rPr lang="en-US" dirty="0"/>
              <a:t>Instance – declared at the class level, stored inside of an object which is stored in the heap</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a:t>
            </a:fld>
            <a:endParaRPr lang="en-CA"/>
          </a:p>
        </p:txBody>
      </p:sp>
    </p:spTree>
    <p:extLst>
      <p:ext uri="{BB962C8B-B14F-4D97-AF65-F5344CB8AC3E}">
        <p14:creationId xmlns:p14="http://schemas.microsoft.com/office/powerpoint/2010/main" val="3133667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Encapsulation serves two big purposes: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protects our data from being manipulated incorrectly from outside of the object.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protects code outside of our object from needing to understand the internals of our object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Added benefit:  We can change the code inside our object anytime we want as long as we keep the API (method names and parameters) the same and we won’t break the code calling it.</a:t>
            </a:r>
            <a:endParaRPr lang="en-CA" dirty="0"/>
          </a:p>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48</a:t>
            </a:fld>
            <a:endParaRPr lang="en-CA"/>
          </a:p>
        </p:txBody>
      </p:sp>
    </p:spTree>
    <p:extLst>
      <p:ext uri="{BB962C8B-B14F-4D97-AF65-F5344CB8AC3E}">
        <p14:creationId xmlns:p14="http://schemas.microsoft.com/office/powerpoint/2010/main" val="242428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Pig Latin is a child’s game that allows children to talk to each other in their own, secret language.  Encapsulation allows us to feed in a sentence to a well known interface and get the translated text out the other side, without need to understand the internals of the translator.</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49</a:t>
            </a:fld>
            <a:endParaRPr lang="en-CA"/>
          </a:p>
        </p:txBody>
      </p:sp>
    </p:spTree>
    <p:extLst>
      <p:ext uri="{BB962C8B-B14F-4D97-AF65-F5344CB8AC3E}">
        <p14:creationId xmlns:p14="http://schemas.microsoft.com/office/powerpoint/2010/main" val="2027463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of this slide is that a Coke machine could be a bunch of pulleys and gears or it could be a magical land like the video.  The point is that we don’t need to know in order to use the Coke machine</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50</a:t>
            </a:fld>
            <a:endParaRPr lang="en-CA"/>
          </a:p>
        </p:txBody>
      </p:sp>
    </p:spTree>
    <p:extLst>
      <p:ext uri="{BB962C8B-B14F-4D97-AF65-F5344CB8AC3E}">
        <p14:creationId xmlns:p14="http://schemas.microsoft.com/office/powerpoint/2010/main" val="2944926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52</a:t>
            </a:fld>
            <a:endParaRPr lang="en-CA"/>
          </a:p>
        </p:txBody>
      </p:sp>
    </p:spTree>
    <p:extLst>
      <p:ext uri="{BB962C8B-B14F-4D97-AF65-F5344CB8AC3E}">
        <p14:creationId xmlns:p14="http://schemas.microsoft.com/office/powerpoint/2010/main" val="2689143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Declaring a local, reference variable of type </a:t>
            </a:r>
            <a:r>
              <a:rPr lang="en-US" dirty="0" err="1"/>
              <a:t>JokeMachine</a:t>
            </a:r>
            <a:r>
              <a:rPr lang="en-US" dirty="0"/>
              <a:t>, called </a:t>
            </a:r>
            <a:r>
              <a:rPr lang="en-US" dirty="0" err="1"/>
              <a:t>jokeMachine</a:t>
            </a:r>
            <a:r>
              <a:rPr lang="en-US" dirty="0"/>
              <a:t>, instantiating a </a:t>
            </a:r>
            <a:r>
              <a:rPr lang="en-US" dirty="0" err="1"/>
              <a:t>JokeMachine</a:t>
            </a:r>
            <a:r>
              <a:rPr lang="en-US" dirty="0"/>
              <a:t> object and placing the address of that object in the </a:t>
            </a:r>
            <a:r>
              <a:rPr lang="en-US" dirty="0" err="1"/>
              <a:t>jokeMachine</a:t>
            </a:r>
            <a:r>
              <a:rPr lang="en-US" dirty="0"/>
              <a:t> variable.</a:t>
            </a:r>
          </a:p>
          <a:p>
            <a:pPr marL="171450" indent="-171450">
              <a:buFontTx/>
              <a:buChar char="-"/>
            </a:pPr>
            <a:endParaRPr lang="en-US" dirty="0"/>
          </a:p>
          <a:p>
            <a:pPr marL="171450" indent="-171450">
              <a:buFontTx/>
              <a:buChar char="-"/>
            </a:pPr>
            <a:r>
              <a:rPr lang="en-US" dirty="0"/>
              <a:t>I get the variable declaration and I get that new causes the JVM to instantiate an object, but what about that last part:  </a:t>
            </a:r>
            <a:r>
              <a:rPr lang="en-US" dirty="0" err="1"/>
              <a:t>JokeMachine</a:t>
            </a:r>
            <a:r>
              <a:rPr lang="en-US" dirty="0"/>
              <a:t>()?</a:t>
            </a:r>
          </a:p>
          <a:p>
            <a:pPr marL="171450" indent="-171450">
              <a:buFontTx/>
              <a:buChar char="-"/>
            </a:pPr>
            <a:endParaRPr lang="en-US" dirty="0"/>
          </a:p>
          <a:p>
            <a:pPr marL="171450" indent="-171450">
              <a:buFontTx/>
              <a:buChar char="-"/>
            </a:pPr>
            <a:r>
              <a:rPr lang="en-US" dirty="0"/>
              <a:t>Can you guess what </a:t>
            </a:r>
            <a:r>
              <a:rPr lang="en-US" dirty="0" err="1"/>
              <a:t>JokeMachine</a:t>
            </a:r>
            <a:r>
              <a:rPr lang="en-US" dirty="0"/>
              <a:t>() might be?  Notice the  ()</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58</a:t>
            </a:fld>
            <a:endParaRPr lang="en-CA"/>
          </a:p>
        </p:txBody>
      </p:sp>
    </p:spTree>
    <p:extLst>
      <p:ext uri="{BB962C8B-B14F-4D97-AF65-F5344CB8AC3E}">
        <p14:creationId xmlns:p14="http://schemas.microsoft.com/office/powerpoint/2010/main" val="1068262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Debug Start and show that the JVM jumps to the </a:t>
            </a:r>
            <a:r>
              <a:rPr lang="en-US" dirty="0" err="1"/>
              <a:t>PizzaOrder</a:t>
            </a:r>
            <a:r>
              <a:rPr lang="en-US" dirty="0"/>
              <a:t> class when we instantiate</a:t>
            </a:r>
          </a:p>
          <a:p>
            <a:r>
              <a:rPr lang="en-US" dirty="0"/>
              <a:t>Explain that, if we don’t explicitly write a Constructor, the compiler builds an empty one for us.</a:t>
            </a:r>
          </a:p>
          <a:p>
            <a:r>
              <a:rPr lang="en-US" dirty="0"/>
              <a:t>Build an empty constructor and debug again</a:t>
            </a:r>
          </a:p>
          <a:p>
            <a:r>
              <a:rPr lang="en-US" dirty="0"/>
              <a:t>Add a </a:t>
            </a:r>
            <a:r>
              <a:rPr lang="en-US" dirty="0" err="1"/>
              <a:t>sout</a:t>
            </a:r>
            <a:r>
              <a:rPr lang="en-US" dirty="0"/>
              <a:t> – Hi, from the constructor to make your point.</a:t>
            </a:r>
          </a:p>
          <a:p>
            <a:r>
              <a:rPr lang="en-US" dirty="0"/>
              <a:t>Add a full constructor – show that</a:t>
            </a:r>
          </a:p>
          <a:p>
            <a:r>
              <a:rPr lang="en-US" dirty="0"/>
              <a:t>Remove the empty constructor.  Uh oh!  Our code just broke!  Discuss why the compiler doesn’t build us an empty constructor if we write any kind of explicit </a:t>
            </a:r>
            <a:r>
              <a:rPr lang="en-US" dirty="0" err="1"/>
              <a:t>contstructor</a:t>
            </a:r>
            <a:r>
              <a:rPr lang="en-US" dirty="0"/>
              <a:t>.</a:t>
            </a:r>
          </a:p>
          <a:p>
            <a:r>
              <a:rPr lang="en-US" dirty="0"/>
              <a:t>Finally, let’s use the static variable </a:t>
            </a:r>
            <a:r>
              <a:rPr lang="en-US" dirty="0" err="1"/>
              <a:t>nextOrderNumber</a:t>
            </a:r>
            <a:r>
              <a:rPr lang="en-US" dirty="0"/>
              <a:t> with an instance variable (</a:t>
            </a:r>
            <a:r>
              <a:rPr lang="en-US" dirty="0" err="1"/>
              <a:t>orderNumber</a:t>
            </a:r>
            <a:r>
              <a:rPr lang="en-US" dirty="0"/>
              <a:t>) in the constructor to make ever order have a unique </a:t>
            </a:r>
            <a:r>
              <a:rPr lang="en-US" dirty="0" err="1"/>
              <a:t>orderNumber</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60</a:t>
            </a:fld>
            <a:endParaRPr lang="en-CA"/>
          </a:p>
        </p:txBody>
      </p:sp>
    </p:spTree>
    <p:extLst>
      <p:ext uri="{BB962C8B-B14F-4D97-AF65-F5344CB8AC3E}">
        <p14:creationId xmlns:p14="http://schemas.microsoft.com/office/powerpoint/2010/main" val="148606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Local – declared inside of a method, stored in the current stack frame while program is running</a:t>
            </a:r>
          </a:p>
          <a:p>
            <a:pPr marL="171450" indent="-171450">
              <a:buFont typeface="Arial" panose="020B0604020202020204" pitchFamily="34" charset="0"/>
              <a:buChar char="•"/>
            </a:pPr>
            <a:r>
              <a:rPr lang="en-US" dirty="0"/>
              <a:t>Instance – declared at the class level, stored inside of an object which is stored in the heap</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3</a:t>
            </a:fld>
            <a:endParaRPr lang="en-CA"/>
          </a:p>
        </p:txBody>
      </p:sp>
    </p:spTree>
    <p:extLst>
      <p:ext uri="{BB962C8B-B14F-4D97-AF65-F5344CB8AC3E}">
        <p14:creationId xmlns:p14="http://schemas.microsoft.com/office/powerpoint/2010/main" val="4053369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a:t>
            </a:fld>
            <a:endParaRPr lang="en-CA"/>
          </a:p>
        </p:txBody>
      </p:sp>
    </p:spTree>
    <p:extLst>
      <p:ext uri="{BB962C8B-B14F-4D97-AF65-F5344CB8AC3E}">
        <p14:creationId xmlns:p14="http://schemas.microsoft.com/office/powerpoint/2010/main" val="203214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6</a:t>
            </a:fld>
            <a:endParaRPr lang="en-CA"/>
          </a:p>
        </p:txBody>
      </p:sp>
    </p:spTree>
    <p:extLst>
      <p:ext uri="{BB962C8B-B14F-4D97-AF65-F5344CB8AC3E}">
        <p14:creationId xmlns:p14="http://schemas.microsoft.com/office/powerpoint/2010/main" val="333435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name is a local variable (stored in current stack frame on the stack)</a:t>
            </a:r>
          </a:p>
          <a:p>
            <a:pPr marL="171450" indent="-171450">
              <a:buFont typeface="Arial" panose="020B0604020202020204" pitchFamily="34" charset="0"/>
              <a:buChar char="•"/>
            </a:pPr>
            <a:r>
              <a:rPr lang="en-US" dirty="0"/>
              <a:t>Name is a reference variable – holds the address of a String Object.</a:t>
            </a:r>
          </a:p>
          <a:p>
            <a:pPr marL="171450" indent="-171450">
              <a:buFont typeface="Arial" panose="020B0604020202020204" pitchFamily="34" charset="0"/>
              <a:buChar char="•"/>
            </a:pPr>
            <a:r>
              <a:rPr lang="en-US" dirty="0"/>
              <a:t>Hmmm…those brackets should tell us something…</a:t>
            </a:r>
          </a:p>
          <a:p>
            <a:pPr marL="171450" indent="-171450">
              <a:buFont typeface="Arial" panose="020B0604020202020204" pitchFamily="34" charset="0"/>
              <a:buChar char="•"/>
            </a:pPr>
            <a:r>
              <a:rPr lang="en-US" dirty="0" err="1"/>
              <a:t>showInputDialog</a:t>
            </a:r>
            <a:r>
              <a:rPr lang="en-US" dirty="0"/>
              <a:t> must be a method because of the brackets</a:t>
            </a:r>
          </a:p>
          <a:p>
            <a:pPr marL="171450" indent="-171450">
              <a:buFont typeface="Arial" panose="020B0604020202020204" pitchFamily="34" charset="0"/>
              <a:buChar char="•"/>
            </a:pPr>
            <a:r>
              <a:rPr lang="en-US" dirty="0" err="1"/>
              <a:t>JOptionPane</a:t>
            </a:r>
            <a:r>
              <a:rPr lang="en-US" dirty="0"/>
              <a:t> must be a class because it starts with a Capital</a:t>
            </a:r>
          </a:p>
          <a:p>
            <a:pPr marL="171450" indent="-171450">
              <a:buFont typeface="Arial" panose="020B0604020202020204" pitchFamily="34" charset="0"/>
              <a:buChar char="•"/>
            </a:pPr>
            <a:r>
              <a:rPr lang="en-US" dirty="0"/>
              <a:t>But that isn’t how we normally do things, is it?</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13</a:t>
            </a:fld>
            <a:endParaRPr lang="en-CA"/>
          </a:p>
        </p:txBody>
      </p:sp>
    </p:spTree>
    <p:extLst>
      <p:ext uri="{BB962C8B-B14F-4D97-AF65-F5344CB8AC3E}">
        <p14:creationId xmlns:p14="http://schemas.microsoft.com/office/powerpoint/2010/main" val="388337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19</a:t>
            </a:fld>
            <a:endParaRPr lang="en-CA"/>
          </a:p>
        </p:txBody>
      </p:sp>
    </p:spTree>
    <p:extLst>
      <p:ext uri="{BB962C8B-B14F-4D97-AF65-F5344CB8AC3E}">
        <p14:creationId xmlns:p14="http://schemas.microsoft.com/office/powerpoint/2010/main" val="4122389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you suppose our main method must be static?</a:t>
            </a:r>
          </a:p>
          <a:p>
            <a:endParaRPr lang="en-US" dirty="0"/>
          </a:p>
          <a:p>
            <a:r>
              <a:rPr lang="en-US" dirty="0"/>
              <a:t>Answer – Because our program just started and there are no objects yet!</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21</a:t>
            </a:fld>
            <a:endParaRPr lang="en-CA"/>
          </a:p>
        </p:txBody>
      </p:sp>
    </p:spTree>
    <p:extLst>
      <p:ext uri="{BB962C8B-B14F-4D97-AF65-F5344CB8AC3E}">
        <p14:creationId xmlns:p14="http://schemas.microsoft.com/office/powerpoint/2010/main" val="757336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a local variable that is stored in the current stack frame on the stack</a:t>
            </a:r>
          </a:p>
          <a:p>
            <a:pPr marL="171450" indent="-171450">
              <a:buFont typeface="Arial" panose="020B0604020202020204" pitchFamily="34" charset="0"/>
              <a:buChar char="•"/>
            </a:pPr>
            <a:r>
              <a:rPr lang="en-US" dirty="0"/>
              <a:t>It is a reference variable of type Exception</a:t>
            </a:r>
          </a:p>
          <a:p>
            <a:pPr marL="171450" indent="-171450">
              <a:buFont typeface="Arial" panose="020B0604020202020204" pitchFamily="34" charset="0"/>
              <a:buChar char="•"/>
            </a:pPr>
            <a:r>
              <a:rPr lang="en-US" dirty="0"/>
              <a:t>It holds the address of an Exception Object which is sitting in the heap.</a:t>
            </a:r>
          </a:p>
          <a:p>
            <a:pPr marL="171450" indent="-171450">
              <a:buFont typeface="Arial" panose="020B0604020202020204" pitchFamily="34" charset="0"/>
              <a:buChar char="•"/>
            </a:pPr>
            <a:r>
              <a:rPr lang="en-US" dirty="0"/>
              <a:t>We are passing a String to the Exception Object’s Constructor  (they don’t know this yet)</a:t>
            </a:r>
          </a:p>
          <a:p>
            <a:pPr marL="171450" indent="-171450">
              <a:buFont typeface="Arial" panose="020B0604020202020204" pitchFamily="34" charset="0"/>
              <a:buChar char="•"/>
            </a:pPr>
            <a:r>
              <a:rPr lang="en-US" dirty="0"/>
              <a:t>Throwing an exception will cause the JVM to terminate the execution of our code and display a Stack Dump</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42</a:t>
            </a:fld>
            <a:endParaRPr lang="en-CA"/>
          </a:p>
        </p:txBody>
      </p:sp>
    </p:spTree>
    <p:extLst>
      <p:ext uri="{BB962C8B-B14F-4D97-AF65-F5344CB8AC3E}">
        <p14:creationId xmlns:p14="http://schemas.microsoft.com/office/powerpoint/2010/main" val="3493442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43</a:t>
            </a:fld>
            <a:endParaRPr lang="en-CA"/>
          </a:p>
        </p:txBody>
      </p:sp>
    </p:spTree>
    <p:extLst>
      <p:ext uri="{BB962C8B-B14F-4D97-AF65-F5344CB8AC3E}">
        <p14:creationId xmlns:p14="http://schemas.microsoft.com/office/powerpoint/2010/main" val="1306447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18236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2024-02-06</a:t>
            </a:fld>
            <a:endParaRPr lang="en-CA"/>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300681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2024-02-06</a:t>
            </a:fld>
            <a:endParaRPr lang="en-CA"/>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982708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840766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2024-02-06</a:t>
            </a:fld>
            <a:endParaRPr lang="en-CA"/>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58774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365172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p:cNvSpPr/>
          <p:nvPr userDrawn="1"/>
        </p:nvSpPr>
        <p:spPr>
          <a:xfrm>
            <a:off x="10032438" y="836712"/>
            <a:ext cx="2113557"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834320"/>
            <a:ext cx="7055168"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829356"/>
            <a:ext cx="2918440"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337799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8" name="Rectangle 7"/>
          <p:cNvSpPr/>
          <p:nvPr userDrawn="1"/>
        </p:nvSpPr>
        <p:spPr>
          <a:xfrm>
            <a:off x="10800523" y="548680"/>
            <a:ext cx="1345472" cy="6224901"/>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5423925" y="548680"/>
            <a:ext cx="5376597"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2505485" y="548680"/>
            <a:ext cx="2918440"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190523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FF0000"/>
        </a:solidFill>
        <a:effectLst/>
      </p:bgPr>
    </p:bg>
    <p:spTree>
      <p:nvGrpSpPr>
        <p:cNvPr id="1" name=""/>
        <p:cNvGrpSpPr/>
        <p:nvPr/>
      </p:nvGrpSpPr>
      <p:grpSpPr>
        <a:xfrm>
          <a:off x="0" y="0"/>
          <a:ext cx="0" cy="0"/>
          <a:chOff x="0" y="0"/>
          <a:chExt cx="0" cy="0"/>
        </a:xfrm>
      </p:grpSpPr>
      <p:pic>
        <p:nvPicPr>
          <p:cNvPr id="2" name="Picture 1" descr="A group of white balls on a wooden surface&#10;&#10;Description automatically generated with low confidence">
            <a:extLst>
              <a:ext uri="{FF2B5EF4-FFF2-40B4-BE49-F238E27FC236}">
                <a16:creationId xmlns:a16="http://schemas.microsoft.com/office/drawing/2014/main" id="{8F8F3480-5BB1-6267-11DF-2415867498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46" r="56173"/>
          <a:stretch/>
        </p:blipFill>
        <p:spPr>
          <a:xfrm>
            <a:off x="15478" y="0"/>
            <a:ext cx="12192000" cy="6858000"/>
          </a:xfrm>
          <a:prstGeom prst="rect">
            <a:avLst/>
          </a:prstGeom>
        </p:spPr>
      </p:pic>
      <p:sp>
        <p:nvSpPr>
          <p:cNvPr id="3" name="Rectangle 2">
            <a:extLst>
              <a:ext uri="{FF2B5EF4-FFF2-40B4-BE49-F238E27FC236}">
                <a16:creationId xmlns:a16="http://schemas.microsoft.com/office/drawing/2014/main" id="{AA335EB9-2C40-1E31-3F1A-7BDF22545FFB}"/>
              </a:ext>
            </a:extLst>
          </p:cNvPr>
          <p:cNvSpPr/>
          <p:nvPr userDrawn="1"/>
        </p:nvSpPr>
        <p:spPr>
          <a:xfrm>
            <a:off x="279978" y="630404"/>
            <a:ext cx="12158978" cy="707886"/>
          </a:xfrm>
          <a:prstGeom prst="rect">
            <a:avLst/>
          </a:prstGeom>
        </p:spPr>
        <p:txBody>
          <a:bodyPr wrap="square">
            <a:spAutoFit/>
          </a:bodyPr>
          <a:lstStyle/>
          <a:p>
            <a:r>
              <a:rPr lang="en-US" sz="4000" b="1" dirty="0">
                <a:solidFill>
                  <a:schemeClr val="bg1"/>
                </a:solidFill>
                <a:effectLst>
                  <a:glow rad="101600">
                    <a:schemeClr val="tx1">
                      <a:alpha val="60000"/>
                    </a:schemeClr>
                  </a:glow>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8" name="TextBox 7">
            <a:extLst>
              <a:ext uri="{FF2B5EF4-FFF2-40B4-BE49-F238E27FC236}">
                <a16:creationId xmlns:a16="http://schemas.microsoft.com/office/drawing/2014/main" id="{A074C330-AADD-FA74-A45F-CC437257D0F1}"/>
              </a:ext>
            </a:extLst>
          </p:cNvPr>
          <p:cNvSpPr txBox="1"/>
          <p:nvPr userDrawn="1"/>
        </p:nvSpPr>
        <p:spPr>
          <a:xfrm>
            <a:off x="573520" y="-69518"/>
            <a:ext cx="11266226" cy="769441"/>
          </a:xfrm>
          <a:prstGeom prst="rect">
            <a:avLst/>
          </a:prstGeom>
          <a:noFill/>
        </p:spPr>
        <p:txBody>
          <a:bodyPr wrap="none" rtlCol="0">
            <a:spAutoFit/>
          </a:bodyPr>
          <a:lstStyle/>
          <a:p>
            <a:r>
              <a:rPr lang="en-US"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rPr>
              <a:t>Object-Oriented Programming in Java</a:t>
            </a:r>
            <a:endParaRPr lang="en-CA"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endParaRPr>
          </a:p>
        </p:txBody>
      </p:sp>
      <p:sp>
        <p:nvSpPr>
          <p:cNvPr id="10" name="Content Placeholder 9">
            <a:extLst>
              <a:ext uri="{FF2B5EF4-FFF2-40B4-BE49-F238E27FC236}">
                <a16:creationId xmlns:a16="http://schemas.microsoft.com/office/drawing/2014/main" id="{234B2CD5-5105-803A-298E-A9AF59611537}"/>
              </a:ext>
            </a:extLst>
          </p:cNvPr>
          <p:cNvSpPr>
            <a:spLocks noGrp="1"/>
          </p:cNvSpPr>
          <p:nvPr>
            <p:ph sz="quarter" idx="11" hasCustomPrompt="1"/>
          </p:nvPr>
        </p:nvSpPr>
        <p:spPr>
          <a:xfrm>
            <a:off x="1886252" y="1968694"/>
            <a:ext cx="8640762" cy="2569122"/>
          </a:xfr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lvl1pPr>
              <a:defRPr lang="en-US" sz="5333" i="1" dirty="0" smtClean="0">
                <a:solidFill>
                  <a:srgbClr val="FFFF00"/>
                </a:solidFill>
                <a:latin typeface="+mn-lt"/>
                <a:cs typeface="+mn-cs"/>
              </a:defRPr>
            </a:lvl1pPr>
            <a:lvl2pPr>
              <a:defRPr lang="en-US" sz="3200" dirty="0" smtClean="0">
                <a:solidFill>
                  <a:schemeClr val="lt1"/>
                </a:solidFill>
                <a:latin typeface="Calibri" panose="020F0502020204030204" pitchFamily="34" charset="0"/>
                <a:cs typeface="Calibri" panose="020F0502020204030204" pitchFamily="34" charset="0"/>
              </a:defRPr>
            </a:lvl2pPr>
          </a:lstStyle>
          <a:p>
            <a:pPr marL="0" lvl="0" indent="0" algn="ctr" defTabSz="914400">
              <a:buNone/>
            </a:pPr>
            <a:r>
              <a:rPr lang="en-US" dirty="0"/>
              <a:t>Title</a:t>
            </a:r>
          </a:p>
          <a:p>
            <a:pPr marL="457200" lvl="1" indent="-457200" defTabSz="914400">
              <a:buChar char="•"/>
            </a:pPr>
            <a:r>
              <a:rPr lang="en-US" dirty="0"/>
              <a:t>Subtitles</a:t>
            </a:r>
          </a:p>
        </p:txBody>
      </p:sp>
    </p:spTree>
    <p:extLst>
      <p:ext uri="{BB962C8B-B14F-4D97-AF65-F5344CB8AC3E}">
        <p14:creationId xmlns:p14="http://schemas.microsoft.com/office/powerpoint/2010/main" val="4172214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8CDD70-555E-CF2E-7ED6-B21513911482}"/>
              </a:ext>
            </a:extLst>
          </p:cNvPr>
          <p:cNvSpPr txBox="1"/>
          <p:nvPr userDrawn="1"/>
        </p:nvSpPr>
        <p:spPr>
          <a:xfrm>
            <a:off x="3684780" y="0"/>
            <a:ext cx="4477508" cy="156966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9600" b="1" dirty="0">
                <a:ln>
                  <a:solidFill>
                    <a:schemeClr val="tx1"/>
                  </a:solidFill>
                </a:ln>
                <a:solidFill>
                  <a:schemeClr val="bg1"/>
                </a:solidFill>
                <a:effectLst>
                  <a:glow rad="127000">
                    <a:srgbClr val="FF00FF"/>
                  </a:glow>
                </a:effectLst>
                <a:latin typeface="Mistral" panose="03090702030407020403" pitchFamily="66" charset="0"/>
              </a:rPr>
              <a:t>Your Turn!</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2" name="Title 1">
            <a:extLst>
              <a:ext uri="{FF2B5EF4-FFF2-40B4-BE49-F238E27FC236}">
                <a16:creationId xmlns:a16="http://schemas.microsoft.com/office/drawing/2014/main" id="{419FCBDC-5263-389A-55E0-DA9595ECD092}"/>
              </a:ext>
            </a:extLst>
          </p:cNvPr>
          <p:cNvSpPr>
            <a:spLocks noGrp="1"/>
          </p:cNvSpPr>
          <p:nvPr>
            <p:ph type="title"/>
          </p:nvPr>
        </p:nvSpPr>
        <p:spPr>
          <a:xfrm>
            <a:off x="437134" y="2071544"/>
            <a:ext cx="10972800" cy="571500"/>
          </a:xfrm>
        </p:spPr>
        <p:txBody>
          <a:bodyPr>
            <a:noAutofit/>
          </a:bodyPr>
          <a:lstStyle>
            <a:lvl1pPr>
              <a:defRPr sz="3200">
                <a:solidFill>
                  <a:schemeClr val="bg1"/>
                </a:solidFill>
              </a:defRPr>
            </a:lvl1pPr>
          </a:lstStyle>
          <a:p>
            <a:r>
              <a:rPr lang="en-US" dirty="0"/>
              <a:t>Click to edit Master title style</a:t>
            </a:r>
            <a:endParaRPr lang="en-CA" dirty="0"/>
          </a:p>
        </p:txBody>
      </p:sp>
    </p:spTree>
    <p:extLst>
      <p:ext uri="{BB962C8B-B14F-4D97-AF65-F5344CB8AC3E}">
        <p14:creationId xmlns:p14="http://schemas.microsoft.com/office/powerpoint/2010/main" val="1393862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54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571208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b="1" i="1" cap="none" spc="0" baseline="0">
                <a:ln/>
                <a:solidFill>
                  <a:srgbClr val="FFFF00"/>
                </a:solidFill>
                <a:effectLst>
                  <a:outerShdw blurRad="19685" dist="12700" dir="5400000" algn="tl" rotWithShape="0">
                    <a:schemeClr val="accent1">
                      <a:satMod val="130000"/>
                      <a:alpha val="60000"/>
                    </a:schemeClr>
                  </a:outerShdw>
                </a:effectLst>
                <a:latin typeface="Times New Roman" pitchFamily="18" charset="0"/>
                <a:cs typeface="Times New Roman" pitchFamily="18" charset="0"/>
              </a:defRPr>
            </a:lvl1pPr>
          </a:lstStyle>
          <a:p>
            <a:r>
              <a:rPr lang="en-US" dirty="0"/>
              <a:t>Click to edit Master title style</a:t>
            </a:r>
            <a:endParaRPr lang="en-CA"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579086B7-8C52-4307-A6E2-68D55E03088D}" type="datetimeFigureOut">
              <a:rPr lang="en-CA" smtClean="0"/>
              <a:pPr/>
              <a:t>2024-02-06</a:t>
            </a:fld>
            <a:endParaRPr lang="en-CA"/>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CA"/>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335505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solidFill>
            <a:srgbClr val="FF00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382308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280772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2024-02-06</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4947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noAutofit/>
          </a:bodyPr>
          <a:lstStyle>
            <a:lvl1pPr>
              <a:defRPr sz="3600" i="0" cap="small" baseline="0">
                <a:latin typeface="Montserrat ExtraBold" panose="000009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2024-02-06</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28920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6" name="Content Placeholder 2">
            <a:extLst>
              <a:ext uri="{FF2B5EF4-FFF2-40B4-BE49-F238E27FC236}">
                <a16:creationId xmlns:a16="http://schemas.microsoft.com/office/drawing/2014/main" id="{A10B555B-6FEE-3414-072A-A982780271F1}"/>
              </a:ext>
            </a:extLst>
          </p:cNvPr>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27193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3" name="Picture 2" descr="Physics GIFs - Get the best GIF on GIPHY">
            <a:extLst>
              <a:ext uri="{FF2B5EF4-FFF2-40B4-BE49-F238E27FC236}">
                <a16:creationId xmlns:a16="http://schemas.microsoft.com/office/drawing/2014/main" id="{B89C6171-46B5-F199-85FC-FC2D79A7EA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53918" y="4783537"/>
            <a:ext cx="3138082" cy="235356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0D8E52E-D558-FDAC-5580-4B9AC566FE06}"/>
              </a:ext>
            </a:extLst>
          </p:cNvPr>
          <p:cNvSpPr>
            <a:spLocks noGrp="1"/>
          </p:cNvSpPr>
          <p:nvPr>
            <p:ph idx="10"/>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8081276" y="6286500"/>
            <a:ext cx="3781210" cy="571500"/>
          </a:xfrm>
        </p:spPr>
        <p:txBody>
          <a:bodyPr>
            <a:noAutofit/>
          </a:bodyPr>
          <a:lstStyle>
            <a:lvl1pPr marL="0" indent="0">
              <a:buNone/>
              <a:defRPr sz="1800">
                <a:solidFill>
                  <a:srgbClr val="00FFFF"/>
                </a:solidFill>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31686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 name="Video 5" descr="A black and white photo of a city&#10;&#10;Description automatically generated with low confidence">
            <a:extLst>
              <a:ext uri="{FF2B5EF4-FFF2-40B4-BE49-F238E27FC236}">
                <a16:creationId xmlns:a16="http://schemas.microsoft.com/office/drawing/2014/main" id="{A7B8D4F4-1535-BD2E-CB23-143261E31C28}"/>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t="14507" r="-1" b="12372"/>
          <a:stretch/>
        </p:blipFill>
        <p:spPr>
          <a:xfrm>
            <a:off x="-794591" y="-146991"/>
            <a:ext cx="13361557" cy="7151982"/>
          </a:xfrm>
          <a:prstGeom prst="rect">
            <a:avLst/>
          </a:prstGeom>
          <a:noFill/>
        </p:spPr>
      </p:pic>
      <p:sp>
        <p:nvSpPr>
          <p:cNvPr id="4" name="TextBox 3">
            <a:extLst>
              <a:ext uri="{FF2B5EF4-FFF2-40B4-BE49-F238E27FC236}">
                <a16:creationId xmlns:a16="http://schemas.microsoft.com/office/drawing/2014/main" id="{3D3C7774-2DE8-DAC8-891F-E013CDFF5AA1}"/>
              </a:ext>
            </a:extLst>
          </p:cNvPr>
          <p:cNvSpPr txBox="1"/>
          <p:nvPr userDrawn="1"/>
        </p:nvSpPr>
        <p:spPr>
          <a:xfrm>
            <a:off x="3579368" y="1491915"/>
            <a:ext cx="5293437" cy="315471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19900" b="1" dirty="0">
                <a:ln>
                  <a:solidFill>
                    <a:schemeClr val="tx1"/>
                  </a:solidFill>
                </a:ln>
                <a:solidFill>
                  <a:schemeClr val="bg1"/>
                </a:solidFill>
                <a:effectLst>
                  <a:glow rad="127000">
                    <a:srgbClr val="00FFFF"/>
                  </a:glow>
                </a:effectLst>
                <a:latin typeface="Mistral" panose="03090702030407020403" pitchFamily="66" charset="0"/>
              </a:rPr>
              <a:t>Demo!</a:t>
            </a:r>
            <a:endParaRPr lang="en-CA" sz="19900" b="1" dirty="0">
              <a:ln>
                <a:solidFill>
                  <a:schemeClr val="tx1"/>
                </a:solidFill>
              </a:ln>
              <a:solidFill>
                <a:schemeClr val="bg1"/>
              </a:solidFill>
              <a:effectLst>
                <a:glow rad="127000">
                  <a:srgbClr val="00FFFF"/>
                </a:glow>
              </a:effectLst>
              <a:latin typeface="Mistral" panose="03090702030407020403" pitchFamily="66" charset="0"/>
            </a:endParaRPr>
          </a:p>
        </p:txBody>
      </p:sp>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4141785" y="5619152"/>
            <a:ext cx="3781210"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Week: demo : file</a:t>
            </a:r>
            <a:endParaRPr lang="en-CA" dirty="0"/>
          </a:p>
        </p:txBody>
      </p:sp>
    </p:spTree>
    <p:extLst>
      <p:ext uri="{BB962C8B-B14F-4D97-AF65-F5344CB8AC3E}">
        <p14:creationId xmlns:p14="http://schemas.microsoft.com/office/powerpoint/2010/main" val="68539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mute="1">
                <p:cTn id="17" repeatCount="indefinite" fill="hold" display="0">
                  <p:stCondLst>
                    <p:cond delay="indefinite"/>
                  </p:stCondLst>
                </p:cTn>
                <p:tgtEl>
                  <p:spTgt spid="3"/>
                </p:tgtEl>
              </p:cMediaNode>
            </p:video>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2">
            <a:extLst>
              <a:ext uri="{BEBA8EAE-BF5A-486C-A8C5-ECC9F3942E4B}">
                <a14:imgProps xmlns:a14="http://schemas.microsoft.com/office/drawing/2010/main">
                  <a14:imgLayer r:embed="rId23">
                    <a14:imgEffect>
                      <a14:brightnessContrast bright="-40000"/>
                    </a14:imgEffect>
                  </a14:imgLayer>
                </a14:imgProps>
              </a:ext>
              <a:ext uri="{28A0092B-C50C-407E-A947-70E740481C1C}">
                <a14:useLocalDpi xmlns:a14="http://schemas.microsoft.com/office/drawing/2010/main" val="0"/>
              </a:ext>
            </a:extLst>
          </a:blip>
          <a:srcRect b="2401"/>
          <a:stretch/>
        </p:blipFill>
        <p:spPr>
          <a:xfrm>
            <a:off x="0" y="0"/>
            <a:ext cx="12192000" cy="6858000"/>
          </a:xfrm>
          <a:prstGeom prst="rect">
            <a:avLst/>
          </a:prstGeom>
        </p:spPr>
      </p:pic>
      <p:sp>
        <p:nvSpPr>
          <p:cNvPr id="2" name="Title Placeholder 1"/>
          <p:cNvSpPr>
            <a:spLocks noGrp="1"/>
          </p:cNvSpPr>
          <p:nvPr>
            <p:ph type="title"/>
          </p:nvPr>
        </p:nvSpPr>
        <p:spPr>
          <a:xfrm>
            <a:off x="545990" y="168603"/>
            <a:ext cx="10972800" cy="57150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609600" y="123444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2960856247"/>
      </p:ext>
    </p:extLst>
  </p:cSld>
  <p:clrMap bg1="lt1" tx1="dk1" bg2="lt2" tx2="dk2" accent1="accent1" accent2="accent2" accent3="accent3" accent4="accent4" accent5="accent5" accent6="accent6" hlink="hlink" folHlink="folHlink"/>
  <p:sldLayoutIdLst>
    <p:sldLayoutId id="2147483669" r:id="rId1"/>
    <p:sldLayoutId id="2147483718" r:id="rId2"/>
    <p:sldLayoutId id="2147483716" r:id="rId3"/>
    <p:sldLayoutId id="2147483717" r:id="rId4"/>
    <p:sldLayoutId id="2147483661" r:id="rId5"/>
    <p:sldLayoutId id="2147483662" r:id="rId6"/>
    <p:sldLayoutId id="2147483663" r:id="rId7"/>
    <p:sldLayoutId id="2147483722" r:id="rId8"/>
    <p:sldLayoutId id="2147483723" r:id="rId9"/>
    <p:sldLayoutId id="2147483664" r:id="rId10"/>
    <p:sldLayoutId id="2147483665" r:id="rId11"/>
    <p:sldLayoutId id="2147483666" r:id="rId12"/>
    <p:sldLayoutId id="2147483668" r:id="rId13"/>
    <p:sldLayoutId id="2147483670" r:id="rId14"/>
    <p:sldLayoutId id="2147483671" r:id="rId15"/>
    <p:sldLayoutId id="2147483672" r:id="rId16"/>
    <p:sldLayoutId id="2147483719" r:id="rId17"/>
    <p:sldLayoutId id="2147483720" r:id="rId18"/>
    <p:sldLayoutId id="2147483721" r:id="rId19"/>
    <p:sldLayoutId id="2147483724" r:id="rId20"/>
  </p:sldLayoutIdLst>
  <p:txStyles>
    <p:title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en.wikipedia.org/wiki/Language_gam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en.wikipedia.org/wiki/Suffix" TargetMode="External"/><Relationship Id="rId5" Type="http://schemas.openxmlformats.org/officeDocument/2006/relationships/hyperlink" Target="http://en.wikipedia.org/wiki/Consonant_cluster" TargetMode="External"/><Relationship Id="rId4" Type="http://schemas.openxmlformats.org/officeDocument/2006/relationships/hyperlink" Target="http://en.wikipedia.org/wiki/English_languag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notesSlide" Target="../notesSlides/notesSlide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64B82A-6F07-32E8-B8BF-8BE5592AE4E0}"/>
              </a:ext>
            </a:extLst>
          </p:cNvPr>
          <p:cNvSpPr/>
          <p:nvPr/>
        </p:nvSpPr>
        <p:spPr>
          <a:xfrm>
            <a:off x="1008404" y="1396320"/>
            <a:ext cx="10374593" cy="5252307"/>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Week-04:</a:t>
            </a:r>
          </a:p>
          <a:p>
            <a:pPr algn="ctr"/>
            <a:endParaRPr lang="en-US" sz="2000" b="1" dirty="0">
              <a:solidFill>
                <a:srgbClr val="FFFF00"/>
              </a:solidFill>
              <a:effectLst>
                <a:outerShdw blurRad="38100" dist="38100" dir="2700000" algn="tl">
                  <a:srgbClr val="000000">
                    <a:alpha val="43137"/>
                  </a:srgbClr>
                </a:outerShdw>
              </a:effectLst>
            </a:endParaRP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Static (class variables and methods)</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Getting Input</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Getters and setters</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Throwing Exceptions</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Constructors</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Encapsulation &amp; Abstraction</a:t>
            </a:r>
          </a:p>
          <a:p>
            <a:pPr algn="ctr"/>
            <a:endPar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254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EB0D-4263-D820-BC65-89E41F684657}"/>
              </a:ext>
            </a:extLst>
          </p:cNvPr>
          <p:cNvSpPr>
            <a:spLocks noGrp="1"/>
          </p:cNvSpPr>
          <p:nvPr>
            <p:ph type="title"/>
          </p:nvPr>
        </p:nvSpPr>
        <p:spPr/>
        <p:txBody>
          <a:bodyPr/>
          <a:lstStyle/>
          <a:p>
            <a:r>
              <a:rPr lang="en-US" dirty="0"/>
              <a:t>Pop Quiz</a:t>
            </a:r>
            <a:endParaRPr lang="en-CA" dirty="0"/>
          </a:p>
        </p:txBody>
      </p:sp>
      <p:sp>
        <p:nvSpPr>
          <p:cNvPr id="3" name="Content Placeholder 2">
            <a:extLst>
              <a:ext uri="{FF2B5EF4-FFF2-40B4-BE49-F238E27FC236}">
                <a16:creationId xmlns:a16="http://schemas.microsoft.com/office/drawing/2014/main" id="{541404E9-3914-ACA3-778A-0CF0DB9D8C6F}"/>
              </a:ext>
            </a:extLst>
          </p:cNvPr>
          <p:cNvSpPr>
            <a:spLocks noGrp="1"/>
          </p:cNvSpPr>
          <p:nvPr>
            <p:ph idx="1"/>
          </p:nvPr>
        </p:nvSpPr>
        <p:spPr>
          <a:xfrm>
            <a:off x="470019" y="888763"/>
            <a:ext cx="11112381" cy="5862415"/>
          </a:xfrm>
        </p:spPr>
        <p:txBody>
          <a:bodyPr>
            <a:normAutofit fontScale="62500" lnSpcReduction="20000"/>
          </a:bodyPr>
          <a:lstStyle/>
          <a:p>
            <a:r>
              <a:rPr lang="en-US" dirty="0"/>
              <a:t>What is stored in a primitive variable?</a:t>
            </a:r>
          </a:p>
          <a:p>
            <a:pPr lvl="1"/>
            <a:r>
              <a:rPr lang="en-US" dirty="0">
                <a:solidFill>
                  <a:srgbClr val="FF00FF"/>
                </a:solidFill>
              </a:rPr>
              <a:t>values</a:t>
            </a:r>
          </a:p>
          <a:p>
            <a:r>
              <a:rPr lang="en-US" dirty="0"/>
              <a:t>What is stored in a reference variable?</a:t>
            </a:r>
          </a:p>
          <a:p>
            <a:pPr lvl="1"/>
            <a:r>
              <a:rPr lang="en-US" sz="3800" dirty="0">
                <a:solidFill>
                  <a:srgbClr val="FF00FF"/>
                </a:solidFill>
              </a:rPr>
              <a:t>Address (or null)</a:t>
            </a:r>
          </a:p>
          <a:p>
            <a:r>
              <a:rPr lang="en-US" dirty="0"/>
              <a:t>Where is a primitive variable stored?</a:t>
            </a:r>
          </a:p>
          <a:p>
            <a:pPr lvl="1"/>
            <a:r>
              <a:rPr lang="en-US" dirty="0">
                <a:solidFill>
                  <a:srgbClr val="FF00FF"/>
                </a:solidFill>
              </a:rPr>
              <a:t>Don’t know…not enough information!</a:t>
            </a:r>
          </a:p>
          <a:p>
            <a:r>
              <a:rPr lang="en-US" dirty="0"/>
              <a:t>What is stored in an instance variable?</a:t>
            </a:r>
          </a:p>
          <a:p>
            <a:pPr lvl="1"/>
            <a:r>
              <a:rPr lang="en-US" dirty="0">
                <a:solidFill>
                  <a:srgbClr val="FF00FF"/>
                </a:solidFill>
              </a:rPr>
              <a:t>Don’t know…not enough information!</a:t>
            </a:r>
          </a:p>
          <a:p>
            <a:r>
              <a:rPr lang="en-US" dirty="0"/>
              <a:t>Where is an instance variable stored?</a:t>
            </a:r>
          </a:p>
          <a:p>
            <a:pPr lvl="1"/>
            <a:r>
              <a:rPr lang="en-US" dirty="0">
                <a:solidFill>
                  <a:srgbClr val="FF00FF"/>
                </a:solidFill>
              </a:rPr>
              <a:t>In each object</a:t>
            </a:r>
          </a:p>
          <a:p>
            <a:r>
              <a:rPr lang="en-US" dirty="0"/>
              <a:t>Where is a class variable stored?</a:t>
            </a:r>
          </a:p>
          <a:p>
            <a:pPr lvl="1"/>
            <a:r>
              <a:rPr lang="en-US" dirty="0">
                <a:solidFill>
                  <a:srgbClr val="FF00FF"/>
                </a:solidFill>
              </a:rPr>
              <a:t>In a single variable in the method area</a:t>
            </a:r>
          </a:p>
          <a:p>
            <a:r>
              <a:rPr lang="en-US" dirty="0"/>
              <a:t>How do we know the difference between a primitive and a reference?</a:t>
            </a:r>
          </a:p>
          <a:p>
            <a:pPr lvl="1"/>
            <a:r>
              <a:rPr lang="en-US" dirty="0">
                <a:solidFill>
                  <a:srgbClr val="FF00FF"/>
                </a:solidFill>
              </a:rPr>
              <a:t>Primitive type is lowercase (built into the language), reference type is Capitalized (instructions to build one is in a class)</a:t>
            </a:r>
          </a:p>
          <a:p>
            <a:pPr marL="0" indent="0">
              <a:buNone/>
            </a:pPr>
            <a:endParaRPr lang="en-CA" dirty="0"/>
          </a:p>
        </p:txBody>
      </p:sp>
    </p:spTree>
    <p:extLst>
      <p:ext uri="{BB962C8B-B14F-4D97-AF65-F5344CB8AC3E}">
        <p14:creationId xmlns:p14="http://schemas.microsoft.com/office/powerpoint/2010/main" val="54790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anim calcmode="lin" valueType="num">
                                      <p:cBhvr>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anim calcmode="lin" valueType="num">
                                      <p:cBhvr>
                                        <p:cTn id="5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500"/>
                                        <p:tgtEl>
                                          <p:spTgt spid="3">
                                            <p:txEl>
                                              <p:pRg st="8" end="8"/>
                                            </p:txEl>
                                          </p:spTgt>
                                        </p:tgtEl>
                                      </p:cBhvr>
                                    </p:animEffect>
                                    <p:anim calcmode="lin" valueType="num">
                                      <p:cBhvr>
                                        <p:cTn id="6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fade">
                                      <p:cBhvr>
                                        <p:cTn id="70" dur="500"/>
                                        <p:tgtEl>
                                          <p:spTgt spid="3">
                                            <p:txEl>
                                              <p:pRg st="9" end="9"/>
                                            </p:txEl>
                                          </p:spTgt>
                                        </p:tgtEl>
                                      </p:cBhvr>
                                    </p:animEffect>
                                    <p:anim calcmode="lin" valueType="num">
                                      <p:cBhvr>
                                        <p:cTn id="7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2"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Effect transition="in" filter="fade">
                                      <p:cBhvr>
                                        <p:cTn id="77" dur="500"/>
                                        <p:tgtEl>
                                          <p:spTgt spid="3">
                                            <p:txEl>
                                              <p:pRg st="10" end="10"/>
                                            </p:txEl>
                                          </p:spTgt>
                                        </p:tgtEl>
                                      </p:cBhvr>
                                    </p:animEffect>
                                    <p:anim calcmode="lin" valueType="num">
                                      <p:cBhvr>
                                        <p:cTn id="78"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9"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
                                            <p:txEl>
                                              <p:pRg st="11" end="11"/>
                                            </p:txEl>
                                          </p:spTgt>
                                        </p:tgtEl>
                                        <p:attrNameLst>
                                          <p:attrName>style.visibility</p:attrName>
                                        </p:attrNameLst>
                                      </p:cBhvr>
                                      <p:to>
                                        <p:strVal val="visible"/>
                                      </p:to>
                                    </p:set>
                                    <p:animEffect transition="in" filter="fade">
                                      <p:cBhvr>
                                        <p:cTn id="84" dur="500"/>
                                        <p:tgtEl>
                                          <p:spTgt spid="3">
                                            <p:txEl>
                                              <p:pRg st="11" end="11"/>
                                            </p:txEl>
                                          </p:spTgt>
                                        </p:tgtEl>
                                      </p:cBhvr>
                                    </p:animEffect>
                                    <p:anim calcmode="lin" valueType="num">
                                      <p:cBhvr>
                                        <p:cTn id="8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6" dur="5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
                                            <p:txEl>
                                              <p:pRg st="12" end="12"/>
                                            </p:txEl>
                                          </p:spTgt>
                                        </p:tgtEl>
                                        <p:attrNameLst>
                                          <p:attrName>style.visibility</p:attrName>
                                        </p:attrNameLst>
                                      </p:cBhvr>
                                      <p:to>
                                        <p:strVal val="visible"/>
                                      </p:to>
                                    </p:set>
                                    <p:animEffect transition="in" filter="fade">
                                      <p:cBhvr>
                                        <p:cTn id="91" dur="500"/>
                                        <p:tgtEl>
                                          <p:spTgt spid="3">
                                            <p:txEl>
                                              <p:pRg st="12" end="12"/>
                                            </p:txEl>
                                          </p:spTgt>
                                        </p:tgtEl>
                                      </p:cBhvr>
                                    </p:animEffect>
                                    <p:anim calcmode="lin" valueType="num">
                                      <p:cBhvr>
                                        <p:cTn id="92"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3" dur="5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Effect transition="in" filter="fade">
                                      <p:cBhvr>
                                        <p:cTn id="98" dur="500"/>
                                        <p:tgtEl>
                                          <p:spTgt spid="3">
                                            <p:txEl>
                                              <p:pRg st="13" end="13"/>
                                            </p:txEl>
                                          </p:spTgt>
                                        </p:tgtEl>
                                      </p:cBhvr>
                                    </p:animEffect>
                                    <p:anim calcmode="lin" valueType="num">
                                      <p:cBhvr>
                                        <p:cTn id="9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0" dur="5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C25471-3D69-9FB6-7293-EE7A1F81631A}"/>
              </a:ext>
            </a:extLst>
          </p:cNvPr>
          <p:cNvSpPr>
            <a:spLocks noGrp="1"/>
          </p:cNvSpPr>
          <p:nvPr>
            <p:ph type="body" sz="quarter" idx="10"/>
          </p:nvPr>
        </p:nvSpPr>
        <p:spPr/>
        <p:txBody>
          <a:bodyPr/>
          <a:lstStyle/>
          <a:p>
            <a:r>
              <a:rPr lang="en-US" dirty="0"/>
              <a:t>So far, all of our code has hard-coded values into it.</a:t>
            </a:r>
          </a:p>
          <a:p>
            <a:r>
              <a:rPr lang="en-US" dirty="0"/>
              <a:t>To make our code more useful, we need to be able to ask the user for input!</a:t>
            </a:r>
          </a:p>
          <a:p>
            <a:endParaRPr lang="en-CA" dirty="0"/>
          </a:p>
        </p:txBody>
      </p:sp>
      <p:sp>
        <p:nvSpPr>
          <p:cNvPr id="3" name="Title 2">
            <a:extLst>
              <a:ext uri="{FF2B5EF4-FFF2-40B4-BE49-F238E27FC236}">
                <a16:creationId xmlns:a16="http://schemas.microsoft.com/office/drawing/2014/main" id="{9890CE62-3795-0A96-DD3A-5D1A846A04D3}"/>
              </a:ext>
            </a:extLst>
          </p:cNvPr>
          <p:cNvSpPr>
            <a:spLocks noGrp="1"/>
          </p:cNvSpPr>
          <p:nvPr>
            <p:ph type="title"/>
          </p:nvPr>
        </p:nvSpPr>
        <p:spPr/>
        <p:txBody>
          <a:bodyPr>
            <a:normAutofit fontScale="90000"/>
          </a:bodyPr>
          <a:lstStyle/>
          <a:p>
            <a:r>
              <a:rPr lang="en-US" dirty="0"/>
              <a:t>So, it might be nice to ask users for information</a:t>
            </a:r>
            <a:endParaRPr lang="en-CA" dirty="0"/>
          </a:p>
        </p:txBody>
      </p:sp>
    </p:spTree>
    <p:extLst>
      <p:ext uri="{BB962C8B-B14F-4D97-AF65-F5344CB8AC3E}">
        <p14:creationId xmlns:p14="http://schemas.microsoft.com/office/powerpoint/2010/main" val="1817572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B8A68E-3CDD-3824-7B6D-02AB98E8D75F}"/>
              </a:ext>
            </a:extLst>
          </p:cNvPr>
          <p:cNvSpPr>
            <a:spLocks noGrp="1"/>
          </p:cNvSpPr>
          <p:nvPr>
            <p:ph type="title"/>
          </p:nvPr>
        </p:nvSpPr>
        <p:spPr/>
        <p:txBody>
          <a:bodyPr/>
          <a:lstStyle/>
          <a:p>
            <a:r>
              <a:rPr lang="en-US" dirty="0"/>
              <a:t>Getting Input!</a:t>
            </a:r>
            <a:endParaRPr lang="en-CA" dirty="0"/>
          </a:p>
        </p:txBody>
      </p:sp>
      <p:sp>
        <p:nvSpPr>
          <p:cNvPr id="4" name="Text Placeholder 3">
            <a:extLst>
              <a:ext uri="{FF2B5EF4-FFF2-40B4-BE49-F238E27FC236}">
                <a16:creationId xmlns:a16="http://schemas.microsoft.com/office/drawing/2014/main" id="{2343845A-5C27-C550-91BA-31FFB21A15A6}"/>
              </a:ext>
            </a:extLst>
          </p:cNvPr>
          <p:cNvSpPr>
            <a:spLocks noGrp="1"/>
          </p:cNvSpPr>
          <p:nvPr>
            <p:ph type="body" sz="quarter" idx="11"/>
          </p:nvPr>
        </p:nvSpPr>
        <p:spPr/>
        <p:txBody>
          <a:bodyPr/>
          <a:lstStyle/>
          <a:p>
            <a:r>
              <a:rPr lang="en-US" dirty="0"/>
              <a:t>Week-04:gettingInput:Start</a:t>
            </a:r>
            <a:endParaRPr lang="en-CA" dirty="0"/>
          </a:p>
        </p:txBody>
      </p:sp>
    </p:spTree>
    <p:extLst>
      <p:ext uri="{BB962C8B-B14F-4D97-AF65-F5344CB8AC3E}">
        <p14:creationId xmlns:p14="http://schemas.microsoft.com/office/powerpoint/2010/main" val="2478524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11EE0-6412-9D19-8D38-09D499C32A90}"/>
              </a:ext>
            </a:extLst>
          </p:cNvPr>
          <p:cNvPicPr>
            <a:picLocks noChangeAspect="1"/>
          </p:cNvPicPr>
          <p:nvPr/>
        </p:nvPicPr>
        <p:blipFill>
          <a:blip r:embed="rId3"/>
          <a:stretch>
            <a:fillRect/>
          </a:stretch>
        </p:blipFill>
        <p:spPr>
          <a:xfrm>
            <a:off x="1886476" y="1475568"/>
            <a:ext cx="8419048" cy="2190476"/>
          </a:xfrm>
          <a:prstGeom prst="rect">
            <a:avLst/>
          </a:prstGeom>
        </p:spPr>
      </p:pic>
      <p:sp>
        <p:nvSpPr>
          <p:cNvPr id="5" name="Text Placeholder 4">
            <a:extLst>
              <a:ext uri="{FF2B5EF4-FFF2-40B4-BE49-F238E27FC236}">
                <a16:creationId xmlns:a16="http://schemas.microsoft.com/office/drawing/2014/main" id="{1D90F05B-AFC4-E5BC-0726-0840BEC87FF2}"/>
              </a:ext>
            </a:extLst>
          </p:cNvPr>
          <p:cNvSpPr>
            <a:spLocks noGrp="1"/>
          </p:cNvSpPr>
          <p:nvPr>
            <p:ph type="body" sz="quarter" idx="10"/>
          </p:nvPr>
        </p:nvSpPr>
        <p:spPr>
          <a:xfrm>
            <a:off x="672353" y="3994484"/>
            <a:ext cx="10195984" cy="3233090"/>
          </a:xfrm>
        </p:spPr>
        <p:txBody>
          <a:bodyPr/>
          <a:lstStyle/>
          <a:p>
            <a:pPr marL="0" indent="0" algn="ctr">
              <a:buNone/>
            </a:pPr>
            <a:r>
              <a:rPr lang="en-US" dirty="0"/>
              <a:t>Tell me everything you can about these two lines of code</a:t>
            </a:r>
            <a:endParaRPr lang="en-CA" dirty="0"/>
          </a:p>
        </p:txBody>
      </p:sp>
      <p:sp>
        <p:nvSpPr>
          <p:cNvPr id="4" name="Title 3">
            <a:extLst>
              <a:ext uri="{FF2B5EF4-FFF2-40B4-BE49-F238E27FC236}">
                <a16:creationId xmlns:a16="http://schemas.microsoft.com/office/drawing/2014/main" id="{FE663284-83DD-A3A7-9C98-C9DA6DD86204}"/>
              </a:ext>
            </a:extLst>
          </p:cNvPr>
          <p:cNvSpPr>
            <a:spLocks noGrp="1"/>
          </p:cNvSpPr>
          <p:nvPr>
            <p:ph type="title"/>
          </p:nvPr>
        </p:nvSpPr>
        <p:spPr/>
        <p:txBody>
          <a:bodyPr/>
          <a:lstStyle/>
          <a:p>
            <a:r>
              <a:rPr lang="en-US" dirty="0" err="1"/>
              <a:t>JOptionPane</a:t>
            </a:r>
            <a:endParaRPr lang="en-CA" dirty="0"/>
          </a:p>
        </p:txBody>
      </p:sp>
    </p:spTree>
    <p:extLst>
      <p:ext uri="{BB962C8B-B14F-4D97-AF65-F5344CB8AC3E}">
        <p14:creationId xmlns:p14="http://schemas.microsoft.com/office/powerpoint/2010/main" val="1907749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6D5F1-02BA-23E9-A8FD-5EAFDE64F0C7}"/>
              </a:ext>
            </a:extLst>
          </p:cNvPr>
          <p:cNvSpPr>
            <a:spLocks noGrp="1"/>
          </p:cNvSpPr>
          <p:nvPr>
            <p:ph type="body" sz="quarter" idx="10"/>
          </p:nvPr>
        </p:nvSpPr>
        <p:spPr>
          <a:xfrm>
            <a:off x="221191" y="1132266"/>
            <a:ext cx="11646757" cy="5450416"/>
          </a:xfrm>
        </p:spPr>
        <p:txBody>
          <a:bodyPr>
            <a:normAutofit/>
          </a:bodyPr>
          <a:lstStyle/>
          <a:p>
            <a:r>
              <a:rPr lang="en-US" sz="4000" dirty="0"/>
              <a:t>If I want to call the </a:t>
            </a:r>
            <a:r>
              <a:rPr lang="en-US" sz="4000" dirty="0" err="1"/>
              <a:t>nextInt</a:t>
            </a:r>
            <a:r>
              <a:rPr lang="en-US" sz="4000" dirty="0"/>
              <a:t> method in the Random class, I have to instantiate an object first, don’t I?</a:t>
            </a:r>
          </a:p>
          <a:p>
            <a:endParaRPr lang="en-CA" sz="4000" dirty="0"/>
          </a:p>
        </p:txBody>
      </p:sp>
      <p:sp>
        <p:nvSpPr>
          <p:cNvPr id="3" name="Title 2">
            <a:extLst>
              <a:ext uri="{FF2B5EF4-FFF2-40B4-BE49-F238E27FC236}">
                <a16:creationId xmlns:a16="http://schemas.microsoft.com/office/drawing/2014/main" id="{FD7FABEF-55AB-313A-FA03-55F28C43D133}"/>
              </a:ext>
            </a:extLst>
          </p:cNvPr>
          <p:cNvSpPr>
            <a:spLocks noGrp="1"/>
          </p:cNvSpPr>
          <p:nvPr>
            <p:ph type="title"/>
          </p:nvPr>
        </p:nvSpPr>
        <p:spPr/>
        <p:txBody>
          <a:bodyPr/>
          <a:lstStyle/>
          <a:p>
            <a:r>
              <a:rPr lang="en-US" dirty="0"/>
              <a:t>Here’s my question</a:t>
            </a:r>
            <a:endParaRPr lang="en-CA" dirty="0"/>
          </a:p>
        </p:txBody>
      </p:sp>
      <p:pic>
        <p:nvPicPr>
          <p:cNvPr id="9" name="Picture 8">
            <a:extLst>
              <a:ext uri="{FF2B5EF4-FFF2-40B4-BE49-F238E27FC236}">
                <a16:creationId xmlns:a16="http://schemas.microsoft.com/office/drawing/2014/main" id="{06B28C1E-A28C-4788-6150-5C383FA3A357}"/>
              </a:ext>
            </a:extLst>
          </p:cNvPr>
          <p:cNvPicPr>
            <a:picLocks noChangeAspect="1"/>
          </p:cNvPicPr>
          <p:nvPr/>
        </p:nvPicPr>
        <p:blipFill>
          <a:blip r:embed="rId2"/>
          <a:stretch>
            <a:fillRect/>
          </a:stretch>
        </p:blipFill>
        <p:spPr>
          <a:xfrm>
            <a:off x="2780376" y="2600624"/>
            <a:ext cx="5121965" cy="1104215"/>
          </a:xfrm>
          <a:prstGeom prst="rect">
            <a:avLst/>
          </a:prstGeom>
        </p:spPr>
      </p:pic>
      <p:pic>
        <p:nvPicPr>
          <p:cNvPr id="11" name="Picture 10">
            <a:extLst>
              <a:ext uri="{FF2B5EF4-FFF2-40B4-BE49-F238E27FC236}">
                <a16:creationId xmlns:a16="http://schemas.microsoft.com/office/drawing/2014/main" id="{FF6F5644-7D23-FA19-8186-57F5052A5A79}"/>
              </a:ext>
            </a:extLst>
          </p:cNvPr>
          <p:cNvPicPr>
            <a:picLocks noChangeAspect="1"/>
          </p:cNvPicPr>
          <p:nvPr/>
        </p:nvPicPr>
        <p:blipFill>
          <a:blip r:embed="rId3"/>
          <a:stretch>
            <a:fillRect/>
          </a:stretch>
        </p:blipFill>
        <p:spPr>
          <a:xfrm>
            <a:off x="2780375" y="3888383"/>
            <a:ext cx="5156059" cy="914623"/>
          </a:xfrm>
          <a:prstGeom prst="rect">
            <a:avLst/>
          </a:prstGeom>
        </p:spPr>
      </p:pic>
      <p:pic>
        <p:nvPicPr>
          <p:cNvPr id="13" name="Picture 12">
            <a:extLst>
              <a:ext uri="{FF2B5EF4-FFF2-40B4-BE49-F238E27FC236}">
                <a16:creationId xmlns:a16="http://schemas.microsoft.com/office/drawing/2014/main" id="{A2E41B60-B151-66E4-D90E-E0535F36285C}"/>
              </a:ext>
            </a:extLst>
          </p:cNvPr>
          <p:cNvPicPr>
            <a:picLocks noChangeAspect="1"/>
          </p:cNvPicPr>
          <p:nvPr/>
        </p:nvPicPr>
        <p:blipFill>
          <a:blip r:embed="rId4"/>
          <a:stretch>
            <a:fillRect/>
          </a:stretch>
        </p:blipFill>
        <p:spPr>
          <a:xfrm>
            <a:off x="2780374" y="5040020"/>
            <a:ext cx="5156059" cy="719450"/>
          </a:xfrm>
          <a:prstGeom prst="rect">
            <a:avLst/>
          </a:prstGeom>
        </p:spPr>
      </p:pic>
    </p:spTree>
    <p:extLst>
      <p:ext uri="{BB962C8B-B14F-4D97-AF65-F5344CB8AC3E}">
        <p14:creationId xmlns:p14="http://schemas.microsoft.com/office/powerpoint/2010/main" val="423183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FDF89E-2229-764A-11DB-A019BEEE1AF6}"/>
              </a:ext>
            </a:extLst>
          </p:cNvPr>
          <p:cNvSpPr>
            <a:spLocks noGrp="1"/>
          </p:cNvSpPr>
          <p:nvPr>
            <p:ph type="title"/>
          </p:nvPr>
        </p:nvSpPr>
        <p:spPr>
          <a:xfrm>
            <a:off x="530468" y="105198"/>
            <a:ext cx="10972800" cy="1143000"/>
          </a:xfrm>
        </p:spPr>
        <p:txBody>
          <a:bodyPr>
            <a:normAutofit fontScale="90000"/>
          </a:bodyPr>
          <a:lstStyle/>
          <a:p>
            <a:r>
              <a:rPr lang="en-US" dirty="0"/>
              <a:t>So….Why didn’t we need to Instantiate an Object to use </a:t>
            </a:r>
            <a:r>
              <a:rPr lang="en-US" dirty="0" err="1"/>
              <a:t>showInputDialog</a:t>
            </a:r>
            <a:r>
              <a:rPr lang="en-US" dirty="0"/>
              <a:t> or </a:t>
            </a:r>
            <a:r>
              <a:rPr lang="en-US" dirty="0" err="1"/>
              <a:t>parseInt</a:t>
            </a:r>
            <a:r>
              <a:rPr lang="en-US" dirty="0"/>
              <a:t>?</a:t>
            </a:r>
            <a:endParaRPr lang="en-CA" dirty="0"/>
          </a:p>
        </p:txBody>
      </p:sp>
      <p:pic>
        <p:nvPicPr>
          <p:cNvPr id="4" name="Picture 3">
            <a:extLst>
              <a:ext uri="{FF2B5EF4-FFF2-40B4-BE49-F238E27FC236}">
                <a16:creationId xmlns:a16="http://schemas.microsoft.com/office/drawing/2014/main" id="{B6B90336-3D5E-1687-B90F-75B0511B2085}"/>
              </a:ext>
            </a:extLst>
          </p:cNvPr>
          <p:cNvPicPr>
            <a:picLocks noChangeAspect="1"/>
          </p:cNvPicPr>
          <p:nvPr/>
        </p:nvPicPr>
        <p:blipFill>
          <a:blip r:embed="rId2"/>
          <a:stretch>
            <a:fillRect/>
          </a:stretch>
        </p:blipFill>
        <p:spPr>
          <a:xfrm>
            <a:off x="1790206" y="1248198"/>
            <a:ext cx="8453325" cy="1027795"/>
          </a:xfrm>
          <a:prstGeom prst="rect">
            <a:avLst/>
          </a:prstGeom>
        </p:spPr>
      </p:pic>
      <p:sp>
        <p:nvSpPr>
          <p:cNvPr id="5" name="TextBox 4">
            <a:extLst>
              <a:ext uri="{FF2B5EF4-FFF2-40B4-BE49-F238E27FC236}">
                <a16:creationId xmlns:a16="http://schemas.microsoft.com/office/drawing/2014/main" id="{93C05A1F-7B27-D324-5C9E-DEA5094B3D48}"/>
              </a:ext>
            </a:extLst>
          </p:cNvPr>
          <p:cNvSpPr txBox="1"/>
          <p:nvPr/>
        </p:nvSpPr>
        <p:spPr>
          <a:xfrm>
            <a:off x="1020467" y="2556218"/>
            <a:ext cx="9673995" cy="1569660"/>
          </a:xfrm>
          <a:prstGeom prst="rect">
            <a:avLst/>
          </a:prstGeom>
          <a:noFill/>
        </p:spPr>
        <p:txBody>
          <a:bodyPr wrap="none" rtlCol="0">
            <a:spAutoFit/>
          </a:bodyPr>
          <a:lstStyle/>
          <a:p>
            <a:pPr marL="285750" indent="-285750">
              <a:buFont typeface="Arial" panose="020B0604020202020204" pitchFamily="34" charset="0"/>
              <a:buChar char="•"/>
            </a:pPr>
            <a:r>
              <a:rPr lang="en-US" sz="3200" b="1" dirty="0" err="1">
                <a:solidFill>
                  <a:schemeClr val="bg1"/>
                </a:solidFill>
              </a:rPr>
              <a:t>showInputDialog</a:t>
            </a:r>
            <a:r>
              <a:rPr lang="en-US" sz="3200" b="1" dirty="0">
                <a:solidFill>
                  <a:schemeClr val="bg1"/>
                </a:solidFill>
              </a:rPr>
              <a:t> is a method in the </a:t>
            </a:r>
            <a:r>
              <a:rPr lang="en-US" sz="3200" b="1" dirty="0" err="1">
                <a:solidFill>
                  <a:schemeClr val="bg1"/>
                </a:solidFill>
              </a:rPr>
              <a:t>JOptionPane</a:t>
            </a:r>
            <a:r>
              <a:rPr lang="en-US" sz="3200" b="1" dirty="0">
                <a:solidFill>
                  <a:schemeClr val="bg1"/>
                </a:solidFill>
              </a:rPr>
              <a:t> class</a:t>
            </a:r>
          </a:p>
          <a:p>
            <a:pPr marL="285750" indent="-285750">
              <a:buFont typeface="Arial" panose="020B0604020202020204" pitchFamily="34" charset="0"/>
              <a:buChar char="•"/>
            </a:pPr>
            <a:r>
              <a:rPr lang="en-US" sz="3200" b="1" dirty="0" err="1">
                <a:solidFill>
                  <a:schemeClr val="bg1"/>
                </a:solidFill>
              </a:rPr>
              <a:t>parseInt</a:t>
            </a:r>
            <a:r>
              <a:rPr lang="en-US" sz="3200" b="1" dirty="0">
                <a:solidFill>
                  <a:schemeClr val="bg1"/>
                </a:solidFill>
              </a:rPr>
              <a:t> is a method in the Integer class</a:t>
            </a:r>
          </a:p>
          <a:p>
            <a:pPr marL="285750" indent="-285750">
              <a:buFont typeface="Arial" panose="020B0604020202020204" pitchFamily="34" charset="0"/>
              <a:buChar char="•"/>
            </a:pPr>
            <a:r>
              <a:rPr lang="en-US" sz="3200" b="1" dirty="0" err="1">
                <a:solidFill>
                  <a:schemeClr val="bg1"/>
                </a:solidFill>
              </a:rPr>
              <a:t>println</a:t>
            </a:r>
            <a:r>
              <a:rPr lang="en-US" sz="3200" b="1" dirty="0">
                <a:solidFill>
                  <a:schemeClr val="bg1"/>
                </a:solidFill>
              </a:rPr>
              <a:t> is also a method (more on that later)</a:t>
            </a:r>
            <a:endParaRPr lang="en-CA" sz="3200" b="1" dirty="0">
              <a:solidFill>
                <a:schemeClr val="bg1"/>
              </a:solidFill>
            </a:endParaRPr>
          </a:p>
        </p:txBody>
      </p:sp>
      <p:sp>
        <p:nvSpPr>
          <p:cNvPr id="8" name="TextBox 7">
            <a:extLst>
              <a:ext uri="{FF2B5EF4-FFF2-40B4-BE49-F238E27FC236}">
                <a16:creationId xmlns:a16="http://schemas.microsoft.com/office/drawing/2014/main" id="{6F18AF01-487A-4C92-A692-EC63A96582DE}"/>
              </a:ext>
            </a:extLst>
          </p:cNvPr>
          <p:cNvSpPr txBox="1"/>
          <p:nvPr/>
        </p:nvSpPr>
        <p:spPr>
          <a:xfrm>
            <a:off x="2781701" y="2723949"/>
            <a:ext cx="184731" cy="369332"/>
          </a:xfrm>
          <a:prstGeom prst="rect">
            <a:avLst/>
          </a:prstGeom>
          <a:noFill/>
        </p:spPr>
        <p:txBody>
          <a:bodyPr wrap="none" rtlCol="0">
            <a:spAutoFit/>
          </a:bodyPr>
          <a:lstStyle/>
          <a:p>
            <a:endParaRPr lang="en-CA" dirty="0"/>
          </a:p>
        </p:txBody>
      </p:sp>
      <p:sp>
        <p:nvSpPr>
          <p:cNvPr id="9" name="TextBox 8">
            <a:extLst>
              <a:ext uri="{FF2B5EF4-FFF2-40B4-BE49-F238E27FC236}">
                <a16:creationId xmlns:a16="http://schemas.microsoft.com/office/drawing/2014/main" id="{D0DB73AE-4372-D2A3-6CFA-7B0C66CDFF40}"/>
              </a:ext>
            </a:extLst>
          </p:cNvPr>
          <p:cNvSpPr txBox="1"/>
          <p:nvPr/>
        </p:nvSpPr>
        <p:spPr>
          <a:xfrm>
            <a:off x="1020467" y="4499176"/>
            <a:ext cx="10279592" cy="1569660"/>
          </a:xfrm>
          <a:prstGeom prst="rect">
            <a:avLst/>
          </a:prstGeom>
          <a:noFill/>
        </p:spPr>
        <p:txBody>
          <a:bodyPr wrap="square" rtlCol="0">
            <a:spAutoFit/>
          </a:bodyPr>
          <a:lstStyle/>
          <a:p>
            <a:pPr algn="ctr"/>
            <a:r>
              <a:rPr lang="en-US" sz="3200" b="1" dirty="0">
                <a:solidFill>
                  <a:schemeClr val="bg1"/>
                </a:solidFill>
                <a:effectLst>
                  <a:glow rad="101600">
                    <a:srgbClr val="FF00FF">
                      <a:alpha val="60000"/>
                    </a:srgbClr>
                  </a:glow>
                </a:effectLst>
              </a:rPr>
              <a:t>So, why didn’t we need to instantiate a </a:t>
            </a:r>
            <a:r>
              <a:rPr lang="en-US" sz="3200" b="1" dirty="0" err="1">
                <a:solidFill>
                  <a:schemeClr val="bg1"/>
                </a:solidFill>
                <a:effectLst>
                  <a:glow rad="101600">
                    <a:srgbClr val="FF00FF">
                      <a:alpha val="60000"/>
                    </a:srgbClr>
                  </a:glow>
                </a:effectLst>
              </a:rPr>
              <a:t>JOptionPane</a:t>
            </a:r>
            <a:r>
              <a:rPr lang="en-US" sz="3200" b="1" dirty="0">
                <a:solidFill>
                  <a:schemeClr val="bg1"/>
                </a:solidFill>
                <a:effectLst>
                  <a:glow rad="101600">
                    <a:srgbClr val="FF00FF">
                      <a:alpha val="60000"/>
                    </a:srgbClr>
                  </a:glow>
                </a:effectLst>
              </a:rPr>
              <a:t> object or an Integer object in order to call these methods???</a:t>
            </a:r>
          </a:p>
          <a:p>
            <a:pPr algn="ctr"/>
            <a:r>
              <a:rPr lang="en-US" sz="3200" b="1" dirty="0">
                <a:solidFill>
                  <a:schemeClr val="bg1"/>
                </a:solidFill>
                <a:effectLst>
                  <a:glow rad="101600">
                    <a:srgbClr val="FF00FF">
                      <a:alpha val="60000"/>
                    </a:srgbClr>
                  </a:glow>
                </a:effectLst>
              </a:rPr>
              <a:t>It looks like we just had to use the Class name and a .</a:t>
            </a:r>
            <a:endParaRPr lang="en-CA" sz="3200" b="1" dirty="0">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1958702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1C97A7-0F69-E52B-A57A-AF2033398EE4}"/>
              </a:ext>
            </a:extLst>
          </p:cNvPr>
          <p:cNvSpPr>
            <a:spLocks noGrp="1"/>
          </p:cNvSpPr>
          <p:nvPr>
            <p:ph type="body" sz="quarter" idx="10"/>
          </p:nvPr>
        </p:nvSpPr>
        <p:spPr>
          <a:xfrm>
            <a:off x="998008" y="1132266"/>
            <a:ext cx="10195984" cy="1524307"/>
          </a:xfrm>
        </p:spPr>
        <p:txBody>
          <a:bodyPr/>
          <a:lstStyle/>
          <a:p>
            <a:r>
              <a:rPr lang="en-US" dirty="0"/>
              <a:t>Remember our main method had the static keyword in the method header?</a:t>
            </a:r>
          </a:p>
          <a:p>
            <a:endParaRPr lang="en-CA" dirty="0"/>
          </a:p>
        </p:txBody>
      </p:sp>
      <p:sp>
        <p:nvSpPr>
          <p:cNvPr id="3" name="Title 2">
            <a:extLst>
              <a:ext uri="{FF2B5EF4-FFF2-40B4-BE49-F238E27FC236}">
                <a16:creationId xmlns:a16="http://schemas.microsoft.com/office/drawing/2014/main" id="{9175D9B7-FC40-B68E-38FE-FF2DACFFB696}"/>
              </a:ext>
            </a:extLst>
          </p:cNvPr>
          <p:cNvSpPr>
            <a:spLocks noGrp="1"/>
          </p:cNvSpPr>
          <p:nvPr>
            <p:ph type="title"/>
          </p:nvPr>
        </p:nvSpPr>
        <p:spPr/>
        <p:txBody>
          <a:bodyPr/>
          <a:lstStyle/>
          <a:p>
            <a:r>
              <a:rPr lang="en-US" dirty="0"/>
              <a:t>The answer is STATIC!</a:t>
            </a:r>
            <a:endParaRPr lang="en-CA" dirty="0"/>
          </a:p>
        </p:txBody>
      </p:sp>
      <p:sp>
        <p:nvSpPr>
          <p:cNvPr id="4" name="TextBox 3">
            <a:extLst>
              <a:ext uri="{FF2B5EF4-FFF2-40B4-BE49-F238E27FC236}">
                <a16:creationId xmlns:a16="http://schemas.microsoft.com/office/drawing/2014/main" id="{9B5408A1-02DC-F995-424B-131231C812F4}"/>
              </a:ext>
            </a:extLst>
          </p:cNvPr>
          <p:cNvSpPr txBox="1"/>
          <p:nvPr/>
        </p:nvSpPr>
        <p:spPr>
          <a:xfrm>
            <a:off x="1139283" y="3093432"/>
            <a:ext cx="9755171" cy="1107996"/>
          </a:xfrm>
          <a:prstGeom prst="rect">
            <a:avLst/>
          </a:prstGeom>
          <a:noFill/>
        </p:spPr>
        <p:txBody>
          <a:bodyPr wrap="none" rtlCol="0">
            <a:spAutoFit/>
          </a:bodyPr>
          <a:lstStyle/>
          <a:p>
            <a:pPr algn="l"/>
            <a:r>
              <a:rPr lang="en-US" sz="6600" b="1" dirty="0">
                <a:solidFill>
                  <a:schemeClr val="bg1"/>
                </a:solidFill>
                <a:effectLst>
                  <a:glow rad="101600">
                    <a:srgbClr val="FF00FF">
                      <a:alpha val="60000"/>
                    </a:srgbClr>
                  </a:glow>
                </a:effectLst>
              </a:rPr>
              <a:t>Static method = No Objects</a:t>
            </a:r>
            <a:endParaRPr lang="en-CA" sz="6600" b="1" dirty="0" err="1">
              <a:solidFill>
                <a:schemeClr val="bg1"/>
              </a:solidFill>
              <a:effectLst>
                <a:glow rad="101600">
                  <a:srgbClr val="FF00FF">
                    <a:alpha val="60000"/>
                  </a:srgbClr>
                </a:glow>
              </a:effectLst>
            </a:endParaRPr>
          </a:p>
        </p:txBody>
      </p:sp>
      <p:sp>
        <p:nvSpPr>
          <p:cNvPr id="6" name="TextBox 5">
            <a:extLst>
              <a:ext uri="{FF2B5EF4-FFF2-40B4-BE49-F238E27FC236}">
                <a16:creationId xmlns:a16="http://schemas.microsoft.com/office/drawing/2014/main" id="{3B4E028F-4A70-7B4C-80E7-9B05DD33AC67}"/>
              </a:ext>
            </a:extLst>
          </p:cNvPr>
          <p:cNvSpPr txBox="1"/>
          <p:nvPr/>
        </p:nvSpPr>
        <p:spPr>
          <a:xfrm>
            <a:off x="1254706" y="4308500"/>
            <a:ext cx="9939286" cy="1754326"/>
          </a:xfrm>
          <a:prstGeom prst="rect">
            <a:avLst/>
          </a:prstGeom>
          <a:noFill/>
        </p:spPr>
        <p:txBody>
          <a:bodyPr wrap="square" rtlCol="0">
            <a:spAutoFit/>
          </a:bodyPr>
          <a:lstStyle/>
          <a:p>
            <a:pPr algn="ctr"/>
            <a:r>
              <a:rPr lang="en-US" sz="5400" b="1" dirty="0">
                <a:solidFill>
                  <a:srgbClr val="FF00FF"/>
                </a:solidFill>
              </a:rPr>
              <a:t>Static method= Global method for the Class (</a:t>
            </a:r>
            <a:r>
              <a:rPr lang="en-US" sz="5400" b="1" dirty="0" err="1">
                <a:solidFill>
                  <a:srgbClr val="FF00FF"/>
                </a:solidFill>
              </a:rPr>
              <a:t>kinda</a:t>
            </a:r>
            <a:r>
              <a:rPr lang="en-US" sz="5400" b="1" dirty="0">
                <a:solidFill>
                  <a:srgbClr val="FF00FF"/>
                </a:solidFill>
              </a:rPr>
              <a:t>!)</a:t>
            </a:r>
            <a:endParaRPr lang="en-CA" sz="5400" b="1" dirty="0" err="1">
              <a:solidFill>
                <a:srgbClr val="FF00FF"/>
              </a:solidFill>
            </a:endParaRPr>
          </a:p>
        </p:txBody>
      </p:sp>
    </p:spTree>
    <p:extLst>
      <p:ext uri="{BB962C8B-B14F-4D97-AF65-F5344CB8AC3E}">
        <p14:creationId xmlns:p14="http://schemas.microsoft.com/office/powerpoint/2010/main" val="806361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91478" y="452670"/>
            <a:ext cx="8430513" cy="1200329"/>
          </a:xfrm>
          <a:prstGeom prst="rect">
            <a:avLst/>
          </a:prstGeom>
          <a:noFill/>
        </p:spPr>
        <p:txBody>
          <a:bodyPr wrap="none" rtlCol="0">
            <a:spAutoFit/>
          </a:bodyPr>
          <a:lstStyle/>
          <a:p>
            <a:r>
              <a:rPr lang="en-US" sz="7200" b="1" dirty="0">
                <a:solidFill>
                  <a:srgbClr val="FFFF00"/>
                </a:solidFill>
              </a:rPr>
              <a:t>Static = NO Objects!!!</a:t>
            </a:r>
            <a:endParaRPr lang="en-CA" sz="7200" b="1" dirty="0">
              <a:solidFill>
                <a:srgbClr val="FFFF00"/>
              </a:solidFill>
            </a:endParaRPr>
          </a:p>
        </p:txBody>
      </p:sp>
      <p:sp>
        <p:nvSpPr>
          <p:cNvPr id="3" name="TextBox 2"/>
          <p:cNvSpPr txBox="1"/>
          <p:nvPr/>
        </p:nvSpPr>
        <p:spPr>
          <a:xfrm>
            <a:off x="797469" y="1672850"/>
            <a:ext cx="10244343" cy="2554545"/>
          </a:xfrm>
          <a:prstGeom prst="rect">
            <a:avLst/>
          </a:prstGeom>
          <a:noFill/>
        </p:spPr>
        <p:txBody>
          <a:bodyPr wrap="square" rtlCol="0">
            <a:spAutoFit/>
          </a:bodyPr>
          <a:lstStyle/>
          <a:p>
            <a:pPr algn="ctr"/>
            <a:r>
              <a:rPr lang="en-US" sz="3200" b="1" dirty="0">
                <a:solidFill>
                  <a:srgbClr val="00FF00"/>
                </a:solidFill>
                <a:effectLst>
                  <a:outerShdw blurRad="38100" dist="38100" dir="2700000" algn="tl">
                    <a:srgbClr val="000000">
                      <a:alpha val="43137"/>
                    </a:srgbClr>
                  </a:outerShdw>
                </a:effectLst>
              </a:rPr>
              <a:t>Any time the word static is used…we are not accessing any objects.</a:t>
            </a:r>
          </a:p>
          <a:p>
            <a:pPr algn="ctr"/>
            <a:endParaRPr lang="en-US" sz="3200" b="1" dirty="0">
              <a:solidFill>
                <a:srgbClr val="00FF00"/>
              </a:solidFill>
              <a:effectLst>
                <a:outerShdw blurRad="38100" dist="38100" dir="2700000" algn="tl">
                  <a:srgbClr val="000000">
                    <a:alpha val="43137"/>
                  </a:srgbClr>
                </a:outerShdw>
              </a:effectLst>
            </a:endParaRPr>
          </a:p>
          <a:p>
            <a:pPr algn="ctr"/>
            <a:r>
              <a:rPr lang="en-US" sz="3200" b="1" dirty="0">
                <a:solidFill>
                  <a:schemeClr val="bg1"/>
                </a:solidFill>
                <a:effectLst>
                  <a:outerShdw blurRad="38100" dist="38100" dir="2700000" algn="tl">
                    <a:srgbClr val="000000">
                      <a:alpha val="43137"/>
                    </a:srgbClr>
                  </a:outerShdw>
                </a:effectLst>
              </a:rPr>
              <a:t>We are accessing the Class Bytecode directly in the Method area.</a:t>
            </a:r>
            <a:endParaRPr lang="en-CA" sz="3200" b="1" dirty="0">
              <a:solidFill>
                <a:schemeClr val="bg1"/>
              </a:solidFill>
              <a:effectLst>
                <a:outerShdw blurRad="38100" dist="38100" dir="2700000" algn="tl">
                  <a:srgbClr val="000000">
                    <a:alpha val="43137"/>
                  </a:srgbClr>
                </a:outerShdw>
              </a:effectLst>
            </a:endParaRPr>
          </a:p>
        </p:txBody>
      </p:sp>
      <p:sp>
        <p:nvSpPr>
          <p:cNvPr id="5" name="TextBox 4"/>
          <p:cNvSpPr txBox="1"/>
          <p:nvPr/>
        </p:nvSpPr>
        <p:spPr>
          <a:xfrm>
            <a:off x="807353" y="4502674"/>
            <a:ext cx="10557314" cy="461665"/>
          </a:xfrm>
          <a:prstGeom prst="rect">
            <a:avLst/>
          </a:prstGeom>
          <a:noFill/>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We can have static variables (Class variables) and Static Methods (Class Methods)</a:t>
            </a:r>
            <a:endParaRPr lang="en-CA" sz="2400" b="1" dirty="0">
              <a:solidFill>
                <a:srgbClr val="FFFF00"/>
              </a:solidFill>
              <a:effectLst>
                <a:outerShdw blurRad="38100" dist="38100" dir="2700000" algn="tl">
                  <a:srgbClr val="000000">
                    <a:alpha val="43137"/>
                  </a:srgbClr>
                </a:outerShdw>
              </a:effectLst>
            </a:endParaRPr>
          </a:p>
        </p:txBody>
      </p:sp>
      <p:sp>
        <p:nvSpPr>
          <p:cNvPr id="6" name="TextBox 5"/>
          <p:cNvSpPr txBox="1"/>
          <p:nvPr/>
        </p:nvSpPr>
        <p:spPr>
          <a:xfrm>
            <a:off x="2639616" y="5248657"/>
            <a:ext cx="7034426" cy="420564"/>
          </a:xfrm>
          <a:prstGeom prst="rect">
            <a:avLst/>
          </a:prstGeom>
          <a:noFill/>
        </p:spPr>
        <p:txBody>
          <a:bodyPr wrap="none" rtlCol="0">
            <a:spAutoFit/>
          </a:bodyPr>
          <a:lstStyle/>
          <a:p>
            <a:r>
              <a:rPr lang="en-US" sz="2133" b="1" dirty="0">
                <a:solidFill>
                  <a:schemeClr val="bg1"/>
                </a:solidFill>
                <a:effectLst>
                  <a:outerShdw blurRad="38100" dist="38100" dir="2700000" algn="tl">
                    <a:srgbClr val="000000">
                      <a:alpha val="43137"/>
                    </a:srgbClr>
                  </a:outerShdw>
                </a:effectLst>
              </a:rPr>
              <a:t>Since static = NO Objects, static means no STATE information</a:t>
            </a:r>
            <a:endParaRPr lang="en-CA" sz="2133"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5461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248D-F1D6-D89B-4305-8ECAABE9942F}"/>
              </a:ext>
            </a:extLst>
          </p:cNvPr>
          <p:cNvSpPr>
            <a:spLocks noGrp="1"/>
          </p:cNvSpPr>
          <p:nvPr>
            <p:ph type="title"/>
          </p:nvPr>
        </p:nvSpPr>
        <p:spPr/>
        <p:txBody>
          <a:bodyPr/>
          <a:lstStyle/>
          <a:p>
            <a:r>
              <a:rPr lang="en-US" dirty="0"/>
              <a:t>Static (Class) methods</a:t>
            </a:r>
            <a:endParaRPr lang="en-CA" dirty="0"/>
          </a:p>
        </p:txBody>
      </p:sp>
      <p:sp>
        <p:nvSpPr>
          <p:cNvPr id="3" name="Text Placeholder 2">
            <a:extLst>
              <a:ext uri="{FF2B5EF4-FFF2-40B4-BE49-F238E27FC236}">
                <a16:creationId xmlns:a16="http://schemas.microsoft.com/office/drawing/2014/main" id="{6BC4B972-2068-8FE8-42F9-72FC36A3CE5D}"/>
              </a:ext>
            </a:extLst>
          </p:cNvPr>
          <p:cNvSpPr>
            <a:spLocks noGrp="1"/>
          </p:cNvSpPr>
          <p:nvPr>
            <p:ph type="body" sz="quarter" idx="11"/>
          </p:nvPr>
        </p:nvSpPr>
        <p:spPr>
          <a:xfrm>
            <a:off x="3682766" y="5548453"/>
            <a:ext cx="5353658" cy="571500"/>
          </a:xfrm>
        </p:spPr>
        <p:txBody>
          <a:bodyPr/>
          <a:lstStyle/>
          <a:p>
            <a:r>
              <a:rPr lang="en-US" dirty="0"/>
              <a:t>Week-04:learningstatic:Start – Part B</a:t>
            </a:r>
            <a:endParaRPr lang="en-CA" dirty="0"/>
          </a:p>
        </p:txBody>
      </p:sp>
    </p:spTree>
    <p:extLst>
      <p:ext uri="{BB962C8B-B14F-4D97-AF65-F5344CB8AC3E}">
        <p14:creationId xmlns:p14="http://schemas.microsoft.com/office/powerpoint/2010/main" val="3283580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F523B7-251E-1F12-923C-4C4806B72ED9}"/>
              </a:ext>
            </a:extLst>
          </p:cNvPr>
          <p:cNvPicPr>
            <a:picLocks noChangeAspect="1"/>
          </p:cNvPicPr>
          <p:nvPr/>
        </p:nvPicPr>
        <p:blipFill>
          <a:blip r:embed="rId3"/>
          <a:stretch>
            <a:fillRect/>
          </a:stretch>
        </p:blipFill>
        <p:spPr>
          <a:xfrm>
            <a:off x="208369" y="192814"/>
            <a:ext cx="5563344" cy="3664157"/>
          </a:xfrm>
          <a:prstGeom prst="rect">
            <a:avLst/>
          </a:prstGeom>
          <a:ln>
            <a:solidFill>
              <a:schemeClr val="tx1"/>
            </a:solidFill>
          </a:ln>
          <a:effectLst>
            <a:outerShdw blurRad="50800" dist="50800" dir="2700000" algn="ctr" rotWithShape="0">
              <a:schemeClr val="tx1"/>
            </a:outerShdw>
          </a:effectLst>
        </p:spPr>
      </p:pic>
      <p:sp>
        <p:nvSpPr>
          <p:cNvPr id="9" name="TextBox 8">
            <a:extLst>
              <a:ext uri="{FF2B5EF4-FFF2-40B4-BE49-F238E27FC236}">
                <a16:creationId xmlns:a16="http://schemas.microsoft.com/office/drawing/2014/main" id="{BD31304C-F720-E97C-1CFB-865CA2887872}"/>
              </a:ext>
            </a:extLst>
          </p:cNvPr>
          <p:cNvSpPr txBox="1"/>
          <p:nvPr/>
        </p:nvSpPr>
        <p:spPr>
          <a:xfrm>
            <a:off x="10338057" y="740651"/>
            <a:ext cx="1479031" cy="4524315"/>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endParaRPr lang="en-CA" sz="900" dirty="0"/>
          </a:p>
        </p:txBody>
      </p:sp>
      <p:sp>
        <p:nvSpPr>
          <p:cNvPr id="11" name="Rectangle 10">
            <a:extLst>
              <a:ext uri="{FF2B5EF4-FFF2-40B4-BE49-F238E27FC236}">
                <a16:creationId xmlns:a16="http://schemas.microsoft.com/office/drawing/2014/main" id="{B0038251-E169-BB3A-67C2-695FFA9FC2D9}"/>
              </a:ext>
            </a:extLst>
          </p:cNvPr>
          <p:cNvSpPr/>
          <p:nvPr/>
        </p:nvSpPr>
        <p:spPr>
          <a:xfrm>
            <a:off x="208369" y="4264351"/>
            <a:ext cx="2515580" cy="2320934"/>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b="1" dirty="0">
              <a:effectLst>
                <a:outerShdw blurRad="38100" dist="38100" dir="2700000" algn="tl">
                  <a:srgbClr val="000000">
                    <a:alpha val="43137"/>
                  </a:srgbClr>
                </a:outerShdw>
              </a:effectLst>
            </a:endParaRPr>
          </a:p>
          <a:p>
            <a:pPr algn="ctr"/>
            <a:endParaRPr lang="en-CA" sz="1350" b="1" dirty="0">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FCEF00B5-4E71-CAE9-3390-B9ACA808F78F}"/>
              </a:ext>
            </a:extLst>
          </p:cNvPr>
          <p:cNvSpPr/>
          <p:nvPr/>
        </p:nvSpPr>
        <p:spPr>
          <a:xfrm>
            <a:off x="560783" y="6058470"/>
            <a:ext cx="1769403" cy="401687"/>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s1 = @</a:t>
            </a:r>
          </a:p>
          <a:p>
            <a:pPr algn="ctr"/>
            <a:endParaRPr lang="en-CA" sz="1350" b="1" dirty="0">
              <a:effectLst>
                <a:outerShdw blurRad="38100" dist="38100" dir="2700000" algn="tl">
                  <a:srgbClr val="000000">
                    <a:alpha val="43137"/>
                  </a:srgbClr>
                </a:outerShdw>
              </a:effectLst>
            </a:endParaRPr>
          </a:p>
        </p:txBody>
      </p:sp>
      <p:cxnSp>
        <p:nvCxnSpPr>
          <p:cNvPr id="10" name="Straight Arrow Connector 9">
            <a:extLst>
              <a:ext uri="{FF2B5EF4-FFF2-40B4-BE49-F238E27FC236}">
                <a16:creationId xmlns:a16="http://schemas.microsoft.com/office/drawing/2014/main" id="{2C7ABA61-CBB1-0417-4985-146FF41F0823}"/>
              </a:ext>
            </a:extLst>
          </p:cNvPr>
          <p:cNvCxnSpPr>
            <a:cxnSpLocks/>
          </p:cNvCxnSpPr>
          <p:nvPr/>
        </p:nvCxnSpPr>
        <p:spPr>
          <a:xfrm flipV="1">
            <a:off x="1799924" y="5933342"/>
            <a:ext cx="4296076" cy="325971"/>
          </a:xfrm>
          <a:prstGeom prst="straightConnector1">
            <a:avLst/>
          </a:prstGeom>
          <a:ln w="3810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7A54D3E-59EF-6A59-6FFE-AAAFC32F159D}"/>
              </a:ext>
            </a:extLst>
          </p:cNvPr>
          <p:cNvSpPr/>
          <p:nvPr/>
        </p:nvSpPr>
        <p:spPr>
          <a:xfrm>
            <a:off x="560783" y="5466879"/>
            <a:ext cx="1769403" cy="401687"/>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s2 = @</a:t>
            </a:r>
          </a:p>
          <a:p>
            <a:pPr algn="ctr"/>
            <a:endParaRPr lang="en-CA" sz="1350" b="1" dirty="0">
              <a:effectLst>
                <a:outerShdw blurRad="38100" dist="38100" dir="2700000" algn="tl">
                  <a:srgbClr val="000000">
                    <a:alpha val="43137"/>
                  </a:srgbClr>
                </a:outerShdw>
              </a:effectLst>
            </a:endParaRPr>
          </a:p>
        </p:txBody>
      </p:sp>
      <p:grpSp>
        <p:nvGrpSpPr>
          <p:cNvPr id="26" name="Group 25">
            <a:extLst>
              <a:ext uri="{FF2B5EF4-FFF2-40B4-BE49-F238E27FC236}">
                <a16:creationId xmlns:a16="http://schemas.microsoft.com/office/drawing/2014/main" id="{B3DFE301-779D-159B-D331-66F3A5E42FF4}"/>
              </a:ext>
            </a:extLst>
          </p:cNvPr>
          <p:cNvGrpSpPr/>
          <p:nvPr/>
        </p:nvGrpSpPr>
        <p:grpSpPr>
          <a:xfrm>
            <a:off x="3824135" y="3951923"/>
            <a:ext cx="1931545" cy="1605208"/>
            <a:chOff x="5807967" y="4784678"/>
            <a:chExt cx="2592289" cy="2274017"/>
          </a:xfrm>
        </p:grpSpPr>
        <p:sp>
          <p:nvSpPr>
            <p:cNvPr id="27" name="Rectangle 26">
              <a:extLst>
                <a:ext uri="{FF2B5EF4-FFF2-40B4-BE49-F238E27FC236}">
                  <a16:creationId xmlns:a16="http://schemas.microsoft.com/office/drawing/2014/main" id="{59D7D289-F29B-95E6-A99F-473F2F576BB5}"/>
                </a:ext>
              </a:extLst>
            </p:cNvPr>
            <p:cNvSpPr/>
            <p:nvPr/>
          </p:nvSpPr>
          <p:spPr>
            <a:xfrm>
              <a:off x="5807968" y="4784678"/>
              <a:ext cx="2592288" cy="372511"/>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glow rad="101600">
                      <a:schemeClr val="tx1">
                        <a:alpha val="60000"/>
                      </a:schemeClr>
                    </a:glow>
                    <a:outerShdw blurRad="38100" dist="38100" dir="2700000" algn="tl">
                      <a:srgbClr val="000000">
                        <a:alpha val="43137"/>
                      </a:srgbClr>
                    </a:outerShdw>
                  </a:effectLst>
                </a:rPr>
                <a:t>Student</a:t>
              </a:r>
              <a:endParaRPr lang="en-CA" sz="1200" b="1" dirty="0">
                <a:effectLst>
                  <a:glow rad="101600">
                    <a:schemeClr val="tx1">
                      <a:alpha val="60000"/>
                    </a:schemeClr>
                  </a:glow>
                  <a:outerShdw blurRad="38100" dist="38100" dir="2700000" algn="tl">
                    <a:srgbClr val="000000">
                      <a:alpha val="43137"/>
                    </a:srgbClr>
                  </a:outerShdw>
                </a:effectLst>
              </a:endParaRPr>
            </a:p>
          </p:txBody>
        </p:sp>
        <p:sp>
          <p:nvSpPr>
            <p:cNvPr id="28" name="Rectangle 27">
              <a:extLst>
                <a:ext uri="{FF2B5EF4-FFF2-40B4-BE49-F238E27FC236}">
                  <a16:creationId xmlns:a16="http://schemas.microsoft.com/office/drawing/2014/main" id="{C2DED936-5084-CBEB-AAB0-D75C8A2F1536}"/>
                </a:ext>
              </a:extLst>
            </p:cNvPr>
            <p:cNvSpPr/>
            <p:nvPr/>
          </p:nvSpPr>
          <p:spPr>
            <a:xfrm>
              <a:off x="5807968" y="5157191"/>
              <a:ext cx="2592288" cy="118142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name = “Bart”</a:t>
              </a:r>
            </a:p>
            <a:p>
              <a:r>
                <a:rPr lang="en-US" sz="1600" b="1" dirty="0" err="1">
                  <a:solidFill>
                    <a:schemeClr val="bg1"/>
                  </a:solidFill>
                  <a:effectLst>
                    <a:glow rad="101600">
                      <a:schemeClr val="tx1">
                        <a:alpha val="60000"/>
                      </a:schemeClr>
                    </a:glow>
                    <a:outerShdw blurRad="38100" dist="38100" dir="2700000" algn="tl">
                      <a:srgbClr val="000000">
                        <a:alpha val="43137"/>
                      </a:srgbClr>
                    </a:outerShdw>
                  </a:effectLst>
                </a:rPr>
                <a:t>studentID</a:t>
              </a:r>
              <a:r>
                <a:rPr lang="en-US" sz="1600" b="1" dirty="0">
                  <a:solidFill>
                    <a:schemeClr val="bg1"/>
                  </a:solidFill>
                  <a:effectLst>
                    <a:glow rad="101600">
                      <a:schemeClr val="tx1">
                        <a:alpha val="60000"/>
                      </a:schemeClr>
                    </a:glow>
                    <a:outerShdw blurRad="38100" dist="38100" dir="2700000" algn="tl">
                      <a:srgbClr val="000000">
                        <a:alpha val="43137"/>
                      </a:srgbClr>
                    </a:outerShdw>
                  </a:effectLst>
                </a:rPr>
                <a:t> = 1928</a:t>
              </a:r>
            </a:p>
          </p:txBody>
        </p:sp>
        <p:sp>
          <p:nvSpPr>
            <p:cNvPr id="29" name="Rectangle 28">
              <a:extLst>
                <a:ext uri="{FF2B5EF4-FFF2-40B4-BE49-F238E27FC236}">
                  <a16:creationId xmlns:a16="http://schemas.microsoft.com/office/drawing/2014/main" id="{D6923C3E-5DFE-61EC-BB10-35577EDBCF08}"/>
                </a:ext>
              </a:extLst>
            </p:cNvPr>
            <p:cNvSpPr/>
            <p:nvPr/>
          </p:nvSpPr>
          <p:spPr>
            <a:xfrm>
              <a:off x="5807967" y="6338615"/>
              <a:ext cx="2592288" cy="72008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effectLst>
                    <a:glow rad="101600">
                      <a:schemeClr val="tx1">
                        <a:alpha val="60000"/>
                      </a:schemeClr>
                    </a:glow>
                    <a:outerShdw blurRad="38100" dist="38100" dir="2700000" algn="tl">
                      <a:srgbClr val="000000">
                        <a:alpha val="43137"/>
                      </a:srgbClr>
                    </a:outerShdw>
                  </a:effectLst>
                </a:rPr>
                <a:t>Study (String subject):void</a:t>
              </a:r>
              <a:endParaRPr lang="en-CA" sz="1200" b="1" dirty="0">
                <a:solidFill>
                  <a:schemeClr val="bg1"/>
                </a:solidFill>
                <a:effectLst>
                  <a:glow rad="101600">
                    <a:schemeClr val="tx1">
                      <a:alpha val="60000"/>
                    </a:schemeClr>
                  </a:glow>
                  <a:outerShdw blurRad="38100" dist="38100" dir="2700000" algn="tl">
                    <a:srgbClr val="000000">
                      <a:alpha val="43137"/>
                    </a:srgbClr>
                  </a:outerShdw>
                </a:effectLst>
              </a:endParaRPr>
            </a:p>
          </p:txBody>
        </p:sp>
      </p:grpSp>
      <p:cxnSp>
        <p:nvCxnSpPr>
          <p:cNvPr id="30" name="Straight Arrow Connector 29">
            <a:extLst>
              <a:ext uri="{FF2B5EF4-FFF2-40B4-BE49-F238E27FC236}">
                <a16:creationId xmlns:a16="http://schemas.microsoft.com/office/drawing/2014/main" id="{0B5DF7BC-062D-CB46-AD9B-DBE96FEA2318}"/>
              </a:ext>
            </a:extLst>
          </p:cNvPr>
          <p:cNvCxnSpPr>
            <a:cxnSpLocks/>
          </p:cNvCxnSpPr>
          <p:nvPr/>
        </p:nvCxnSpPr>
        <p:spPr>
          <a:xfrm flipV="1">
            <a:off x="1866411" y="4794191"/>
            <a:ext cx="1987086" cy="885639"/>
          </a:xfrm>
          <a:prstGeom prst="straightConnector1">
            <a:avLst/>
          </a:prstGeom>
          <a:ln w="3810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C12F3F5-0D15-65B0-FB5D-5DE625AD62A3}"/>
              </a:ext>
            </a:extLst>
          </p:cNvPr>
          <p:cNvGrpSpPr/>
          <p:nvPr/>
        </p:nvGrpSpPr>
        <p:grpSpPr>
          <a:xfrm>
            <a:off x="6096000" y="4794191"/>
            <a:ext cx="1970191" cy="1803912"/>
            <a:chOff x="5807967" y="4784678"/>
            <a:chExt cx="2592289" cy="2274017"/>
          </a:xfrm>
        </p:grpSpPr>
        <p:sp>
          <p:nvSpPr>
            <p:cNvPr id="5" name="Rectangle 4">
              <a:extLst>
                <a:ext uri="{FF2B5EF4-FFF2-40B4-BE49-F238E27FC236}">
                  <a16:creationId xmlns:a16="http://schemas.microsoft.com/office/drawing/2014/main" id="{4130F29C-4DA8-6580-AED7-21DFD8A58EE8}"/>
                </a:ext>
              </a:extLst>
            </p:cNvPr>
            <p:cNvSpPr/>
            <p:nvPr/>
          </p:nvSpPr>
          <p:spPr>
            <a:xfrm>
              <a:off x="5807968" y="4784678"/>
              <a:ext cx="2592288" cy="372511"/>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glow rad="101600">
                      <a:schemeClr val="tx1">
                        <a:alpha val="60000"/>
                      </a:schemeClr>
                    </a:glow>
                    <a:outerShdw blurRad="38100" dist="38100" dir="2700000" algn="tl">
                      <a:srgbClr val="000000">
                        <a:alpha val="43137"/>
                      </a:srgbClr>
                    </a:outerShdw>
                  </a:effectLst>
                </a:rPr>
                <a:t>Student</a:t>
              </a:r>
              <a:endParaRPr lang="en-CA" sz="1200" b="1" dirty="0">
                <a:effectLst>
                  <a:glow rad="101600">
                    <a:schemeClr val="tx1">
                      <a:alpha val="60000"/>
                    </a:schemeClr>
                  </a:glow>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42B7779A-E8FC-A4F0-D159-630F77C5E7B3}"/>
                </a:ext>
              </a:extLst>
            </p:cNvPr>
            <p:cNvSpPr/>
            <p:nvPr/>
          </p:nvSpPr>
          <p:spPr>
            <a:xfrm>
              <a:off x="5807968" y="5157191"/>
              <a:ext cx="2592288" cy="118142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name = “Lisa”</a:t>
              </a:r>
            </a:p>
            <a:p>
              <a:r>
                <a:rPr lang="en-US" sz="1600" b="1" dirty="0" err="1">
                  <a:solidFill>
                    <a:schemeClr val="bg1"/>
                  </a:solidFill>
                  <a:effectLst>
                    <a:glow rad="101600">
                      <a:schemeClr val="tx1">
                        <a:alpha val="60000"/>
                      </a:schemeClr>
                    </a:glow>
                    <a:outerShdw blurRad="38100" dist="38100" dir="2700000" algn="tl">
                      <a:srgbClr val="000000">
                        <a:alpha val="43137"/>
                      </a:srgbClr>
                    </a:outerShdw>
                  </a:effectLst>
                </a:rPr>
                <a:t>studentID</a:t>
              </a:r>
              <a:r>
                <a:rPr lang="en-US" sz="1600" b="1" dirty="0">
                  <a:solidFill>
                    <a:schemeClr val="bg1"/>
                  </a:solidFill>
                  <a:effectLst>
                    <a:glow rad="101600">
                      <a:schemeClr val="tx1">
                        <a:alpha val="60000"/>
                      </a:schemeClr>
                    </a:glow>
                    <a:outerShdw blurRad="38100" dist="38100" dir="2700000" algn="tl">
                      <a:srgbClr val="000000">
                        <a:alpha val="43137"/>
                      </a:srgbClr>
                    </a:outerShdw>
                  </a:effectLst>
                </a:rPr>
                <a:t> = 1928</a:t>
              </a:r>
            </a:p>
            <a:p>
              <a:endParaRPr lang="en-US" sz="1600" b="1" dirty="0">
                <a:solidFill>
                  <a:schemeClr val="bg1"/>
                </a:solidFill>
                <a:effectLst>
                  <a:glow rad="101600">
                    <a:schemeClr val="tx1">
                      <a:alpha val="60000"/>
                    </a:schemeClr>
                  </a:glow>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4F939072-25AE-9166-067B-C4EFEF6E9485}"/>
                </a:ext>
              </a:extLst>
            </p:cNvPr>
            <p:cNvSpPr/>
            <p:nvPr/>
          </p:nvSpPr>
          <p:spPr>
            <a:xfrm>
              <a:off x="5807967" y="6338615"/>
              <a:ext cx="2592288" cy="72008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effectLst>
                    <a:glow rad="101600">
                      <a:schemeClr val="tx1">
                        <a:alpha val="60000"/>
                      </a:schemeClr>
                    </a:glow>
                    <a:outerShdw blurRad="38100" dist="38100" dir="2700000" algn="tl">
                      <a:srgbClr val="000000">
                        <a:alpha val="43137"/>
                      </a:srgbClr>
                    </a:outerShdw>
                  </a:effectLst>
                </a:rPr>
                <a:t>Study (String subject):void</a:t>
              </a:r>
              <a:endParaRPr lang="en-CA" sz="1200" b="1" dirty="0">
                <a:solidFill>
                  <a:schemeClr val="bg1"/>
                </a:solidFill>
                <a:effectLst>
                  <a:glow rad="101600">
                    <a:schemeClr val="tx1">
                      <a:alpha val="60000"/>
                    </a:schemeClr>
                  </a:glow>
                  <a:outerShdw blurRad="38100" dist="38100" dir="2700000" algn="tl">
                    <a:srgbClr val="000000">
                      <a:alpha val="43137"/>
                    </a:srgbClr>
                  </a:outerShdw>
                </a:effectLst>
              </a:endParaRPr>
            </a:p>
          </p:txBody>
        </p:sp>
      </p:grpSp>
      <p:cxnSp>
        <p:nvCxnSpPr>
          <p:cNvPr id="8" name="Straight Arrow Connector 7">
            <a:extLst>
              <a:ext uri="{FF2B5EF4-FFF2-40B4-BE49-F238E27FC236}">
                <a16:creationId xmlns:a16="http://schemas.microsoft.com/office/drawing/2014/main" id="{05C64727-3157-ADB3-1576-85AF98FFB18D}"/>
              </a:ext>
            </a:extLst>
          </p:cNvPr>
          <p:cNvCxnSpPr>
            <a:cxnSpLocks/>
          </p:cNvCxnSpPr>
          <p:nvPr/>
        </p:nvCxnSpPr>
        <p:spPr>
          <a:xfrm flipV="1">
            <a:off x="1888284" y="2883755"/>
            <a:ext cx="2746315" cy="2239717"/>
          </a:xfrm>
          <a:prstGeom prst="straightConnector1">
            <a:avLst/>
          </a:prstGeom>
          <a:ln w="3810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4907EB1-CBB0-E667-6428-2996029221D6}"/>
              </a:ext>
            </a:extLst>
          </p:cNvPr>
          <p:cNvSpPr/>
          <p:nvPr/>
        </p:nvSpPr>
        <p:spPr>
          <a:xfrm>
            <a:off x="10103179" y="5659207"/>
            <a:ext cx="1970190" cy="458142"/>
          </a:xfrm>
          <a:prstGeom prst="rect">
            <a:avLst/>
          </a:prstGeom>
          <a:solidFill>
            <a:schemeClr val="bg1">
              <a:lumMod val="75000"/>
              <a:alpha val="20000"/>
            </a:schemeClr>
          </a:solidFill>
          <a:ln>
            <a:solidFill>
              <a:srgbClr val="003300"/>
            </a:solidFill>
          </a:ln>
          <a:effectLst>
            <a:glow rad="101600">
              <a:srgbClr val="00FFFF">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school = “Sheridan”</a:t>
            </a:r>
          </a:p>
          <a:p>
            <a:pPr algn="ctr"/>
            <a:endParaRPr lang="en-CA" sz="1200" b="1" dirty="0">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202B12F6-5FBE-6916-28AA-49931590D138}"/>
              </a:ext>
            </a:extLst>
          </p:cNvPr>
          <p:cNvSpPr/>
          <p:nvPr/>
        </p:nvSpPr>
        <p:spPr>
          <a:xfrm>
            <a:off x="581457" y="4926709"/>
            <a:ext cx="1769403" cy="401687"/>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s3 = @</a:t>
            </a:r>
          </a:p>
          <a:p>
            <a:pPr algn="ctr"/>
            <a:endParaRPr lang="en-CA" sz="1350" b="1" dirty="0">
              <a:effectLst>
                <a:outerShdw blurRad="38100" dist="38100" dir="2700000" algn="tl">
                  <a:srgbClr val="000000">
                    <a:alpha val="43137"/>
                  </a:srgbClr>
                </a:outerShdw>
              </a:effectLst>
            </a:endParaRPr>
          </a:p>
        </p:txBody>
      </p:sp>
      <p:grpSp>
        <p:nvGrpSpPr>
          <p:cNvPr id="17" name="Group 16">
            <a:extLst>
              <a:ext uri="{FF2B5EF4-FFF2-40B4-BE49-F238E27FC236}">
                <a16:creationId xmlns:a16="http://schemas.microsoft.com/office/drawing/2014/main" id="{12DFFD92-8AFF-321F-234C-AB2262F9BA39}"/>
              </a:ext>
            </a:extLst>
          </p:cNvPr>
          <p:cNvGrpSpPr/>
          <p:nvPr/>
        </p:nvGrpSpPr>
        <p:grpSpPr>
          <a:xfrm>
            <a:off x="4652777" y="2276745"/>
            <a:ext cx="1931545" cy="1605208"/>
            <a:chOff x="5807967" y="4784678"/>
            <a:chExt cx="2592289" cy="2274017"/>
          </a:xfrm>
        </p:grpSpPr>
        <p:sp>
          <p:nvSpPr>
            <p:cNvPr id="18" name="Rectangle 17">
              <a:extLst>
                <a:ext uri="{FF2B5EF4-FFF2-40B4-BE49-F238E27FC236}">
                  <a16:creationId xmlns:a16="http://schemas.microsoft.com/office/drawing/2014/main" id="{10609DEA-1AC3-5DAF-900B-36E0DD0AE61A}"/>
                </a:ext>
              </a:extLst>
            </p:cNvPr>
            <p:cNvSpPr/>
            <p:nvPr/>
          </p:nvSpPr>
          <p:spPr>
            <a:xfrm>
              <a:off x="5807968" y="4784678"/>
              <a:ext cx="2592288" cy="372511"/>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glow rad="101600">
                      <a:schemeClr val="tx1">
                        <a:alpha val="60000"/>
                      </a:schemeClr>
                    </a:glow>
                    <a:outerShdw blurRad="38100" dist="38100" dir="2700000" algn="tl">
                      <a:srgbClr val="000000">
                        <a:alpha val="43137"/>
                      </a:srgbClr>
                    </a:outerShdw>
                  </a:effectLst>
                </a:rPr>
                <a:t>Student</a:t>
              </a:r>
              <a:endParaRPr lang="en-CA" sz="1200" b="1" dirty="0">
                <a:effectLst>
                  <a:glow rad="101600">
                    <a:schemeClr val="tx1">
                      <a:alpha val="60000"/>
                    </a:schemeClr>
                  </a:glow>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D4180B2A-20D9-C77D-E53E-2C95C3B0AA45}"/>
                </a:ext>
              </a:extLst>
            </p:cNvPr>
            <p:cNvSpPr/>
            <p:nvPr/>
          </p:nvSpPr>
          <p:spPr>
            <a:xfrm>
              <a:off x="5807968" y="5157191"/>
              <a:ext cx="2592288" cy="118142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name = “Lisa”</a:t>
              </a:r>
            </a:p>
            <a:p>
              <a:r>
                <a:rPr lang="en-US" sz="1600" b="1" dirty="0" err="1">
                  <a:solidFill>
                    <a:schemeClr val="bg1"/>
                  </a:solidFill>
                  <a:effectLst>
                    <a:glow rad="101600">
                      <a:schemeClr val="tx1">
                        <a:alpha val="60000"/>
                      </a:schemeClr>
                    </a:glow>
                    <a:outerShdw blurRad="38100" dist="38100" dir="2700000" algn="tl">
                      <a:srgbClr val="000000">
                        <a:alpha val="43137"/>
                      </a:srgbClr>
                    </a:outerShdw>
                  </a:effectLst>
                </a:rPr>
                <a:t>studentID</a:t>
              </a:r>
              <a:r>
                <a:rPr lang="en-US" sz="1600" b="1" dirty="0">
                  <a:solidFill>
                    <a:schemeClr val="bg1"/>
                  </a:solidFill>
                  <a:effectLst>
                    <a:glow rad="101600">
                      <a:schemeClr val="tx1">
                        <a:alpha val="60000"/>
                      </a:schemeClr>
                    </a:glow>
                    <a:outerShdw blurRad="38100" dist="38100" dir="2700000" algn="tl">
                      <a:srgbClr val="000000">
                        <a:alpha val="43137"/>
                      </a:srgbClr>
                    </a:outerShdw>
                  </a:effectLst>
                </a:rPr>
                <a:t> = 1928</a:t>
              </a:r>
            </a:p>
          </p:txBody>
        </p:sp>
        <p:sp>
          <p:nvSpPr>
            <p:cNvPr id="32" name="Rectangle 31">
              <a:extLst>
                <a:ext uri="{FF2B5EF4-FFF2-40B4-BE49-F238E27FC236}">
                  <a16:creationId xmlns:a16="http://schemas.microsoft.com/office/drawing/2014/main" id="{39185ECA-1138-16A6-0654-A976F1D2F7BC}"/>
                </a:ext>
              </a:extLst>
            </p:cNvPr>
            <p:cNvSpPr/>
            <p:nvPr/>
          </p:nvSpPr>
          <p:spPr>
            <a:xfrm>
              <a:off x="5807967" y="6338615"/>
              <a:ext cx="2592288" cy="72008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effectLst>
                    <a:glow rad="101600">
                      <a:schemeClr val="tx1">
                        <a:alpha val="60000"/>
                      </a:schemeClr>
                    </a:glow>
                    <a:outerShdw blurRad="38100" dist="38100" dir="2700000" algn="tl">
                      <a:srgbClr val="000000">
                        <a:alpha val="43137"/>
                      </a:srgbClr>
                    </a:outerShdw>
                  </a:effectLst>
                </a:rPr>
                <a:t>Study (String subject):void</a:t>
              </a:r>
              <a:endParaRPr lang="en-CA" sz="1200" b="1" dirty="0">
                <a:solidFill>
                  <a:schemeClr val="bg1"/>
                </a:solidFill>
                <a:effectLst>
                  <a:glow rad="101600">
                    <a:schemeClr val="tx1">
                      <a:alpha val="60000"/>
                    </a:schemeClr>
                  </a:glow>
                  <a:outerShdw blurRad="38100" dist="38100" dir="2700000" algn="tl">
                    <a:srgbClr val="000000">
                      <a:alpha val="43137"/>
                    </a:srgbClr>
                  </a:outerShdw>
                </a:effectLst>
              </a:endParaRPr>
            </a:p>
          </p:txBody>
        </p:sp>
      </p:grpSp>
      <p:sp>
        <p:nvSpPr>
          <p:cNvPr id="13" name="Rectangle 12">
            <a:extLst>
              <a:ext uri="{FF2B5EF4-FFF2-40B4-BE49-F238E27FC236}">
                <a16:creationId xmlns:a16="http://schemas.microsoft.com/office/drawing/2014/main" id="{E5F3761C-B91A-9DC4-DDB5-4AB5582FA60D}"/>
              </a:ext>
            </a:extLst>
          </p:cNvPr>
          <p:cNvSpPr/>
          <p:nvPr/>
        </p:nvSpPr>
        <p:spPr>
          <a:xfrm>
            <a:off x="1028235" y="2718864"/>
            <a:ext cx="401652" cy="222191"/>
          </a:xfrm>
          <a:prstGeom prst="rect">
            <a:avLst/>
          </a:prstGeom>
          <a:solidFill>
            <a:srgbClr val="FF0066">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Arrow Connector 15">
            <a:extLst>
              <a:ext uri="{FF2B5EF4-FFF2-40B4-BE49-F238E27FC236}">
                <a16:creationId xmlns:a16="http://schemas.microsoft.com/office/drawing/2014/main" id="{AF729726-02B4-E58A-A246-3D22A57BB2E7}"/>
              </a:ext>
            </a:extLst>
          </p:cNvPr>
          <p:cNvCxnSpPr>
            <a:cxnSpLocks/>
          </p:cNvCxnSpPr>
          <p:nvPr/>
        </p:nvCxnSpPr>
        <p:spPr>
          <a:xfrm flipV="1">
            <a:off x="6470833" y="3357534"/>
            <a:ext cx="3832883" cy="126814"/>
          </a:xfrm>
          <a:prstGeom prst="straightConnector1">
            <a:avLst/>
          </a:prstGeom>
          <a:ln w="38100">
            <a:solidFill>
              <a:srgbClr val="00FF00"/>
            </a:solidFill>
            <a:prstDash val="sysDash"/>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65FA48-CC8A-AD3B-FC7F-25B349685A6C}"/>
              </a:ext>
            </a:extLst>
          </p:cNvPr>
          <p:cNvCxnSpPr>
            <a:cxnSpLocks/>
          </p:cNvCxnSpPr>
          <p:nvPr/>
        </p:nvCxnSpPr>
        <p:spPr>
          <a:xfrm flipV="1">
            <a:off x="5551393" y="3407978"/>
            <a:ext cx="4752323" cy="1712227"/>
          </a:xfrm>
          <a:prstGeom prst="straightConnector1">
            <a:avLst/>
          </a:prstGeom>
          <a:ln w="38100">
            <a:solidFill>
              <a:srgbClr val="00FF00"/>
            </a:solidFill>
            <a:prstDash val="sysDash"/>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B56219-C03C-8364-2A01-123C6BCF5B8C}"/>
              </a:ext>
            </a:extLst>
          </p:cNvPr>
          <p:cNvCxnSpPr>
            <a:cxnSpLocks/>
          </p:cNvCxnSpPr>
          <p:nvPr/>
        </p:nvCxnSpPr>
        <p:spPr>
          <a:xfrm flipV="1">
            <a:off x="7825740" y="3429000"/>
            <a:ext cx="2512316" cy="2667327"/>
          </a:xfrm>
          <a:prstGeom prst="straightConnector1">
            <a:avLst/>
          </a:prstGeom>
          <a:ln w="38100">
            <a:solidFill>
              <a:srgbClr val="00FF00"/>
            </a:solidFill>
            <a:prstDash val="sysDash"/>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6A80CC97-241E-76E5-C0AB-A86CD149CBD6}"/>
              </a:ext>
            </a:extLst>
          </p:cNvPr>
          <p:cNvPicPr>
            <a:picLocks noChangeAspect="1"/>
          </p:cNvPicPr>
          <p:nvPr/>
        </p:nvPicPr>
        <p:blipFill>
          <a:blip r:embed="rId4"/>
          <a:stretch>
            <a:fillRect/>
          </a:stretch>
        </p:blipFill>
        <p:spPr>
          <a:xfrm>
            <a:off x="3595200" y="576031"/>
            <a:ext cx="4495238" cy="352381"/>
          </a:xfrm>
          <a:prstGeom prst="rect">
            <a:avLst/>
          </a:prstGeom>
          <a:ln>
            <a:solidFill>
              <a:schemeClr val="tx1"/>
            </a:solidFill>
          </a:ln>
          <a:effectLst>
            <a:outerShdw blurRad="50800" dist="50800" dir="2700000" algn="ctr" rotWithShape="0">
              <a:schemeClr val="tx1"/>
            </a:outerShdw>
          </a:effectLst>
        </p:spPr>
      </p:pic>
      <p:cxnSp>
        <p:nvCxnSpPr>
          <p:cNvPr id="44" name="Straight Connector 43">
            <a:extLst>
              <a:ext uri="{FF2B5EF4-FFF2-40B4-BE49-F238E27FC236}">
                <a16:creationId xmlns:a16="http://schemas.microsoft.com/office/drawing/2014/main" id="{0763A5F0-F6A4-1B85-A822-88B7FCDA707F}"/>
              </a:ext>
            </a:extLst>
          </p:cNvPr>
          <p:cNvCxnSpPr/>
          <p:nvPr/>
        </p:nvCxnSpPr>
        <p:spPr>
          <a:xfrm>
            <a:off x="5466301" y="831119"/>
            <a:ext cx="7530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8FF44A7-ADCD-4442-46AF-61BDA1BC73AC}"/>
              </a:ext>
            </a:extLst>
          </p:cNvPr>
          <p:cNvSpPr txBox="1"/>
          <p:nvPr/>
        </p:nvSpPr>
        <p:spPr>
          <a:xfrm>
            <a:off x="3757850" y="1007463"/>
            <a:ext cx="4096408" cy="1200329"/>
          </a:xfrm>
          <a:prstGeom prst="rect">
            <a:avLst/>
          </a:prstGeom>
          <a:solidFill>
            <a:srgbClr val="FF0000">
              <a:alpha val="89804"/>
            </a:srgbClr>
          </a:solidFill>
          <a:effectLst>
            <a:outerShdw blurRad="50800" dist="50800" dir="2700000" algn="ctr" rotWithShape="0">
              <a:schemeClr val="tx1"/>
            </a:outerShdw>
          </a:effectLst>
        </p:spPr>
        <p:txBody>
          <a:bodyPr wrap="square" rtlCol="0">
            <a:spAutoFit/>
          </a:bodyPr>
          <a:lstStyle/>
          <a:p>
            <a:pPr algn="l"/>
            <a:r>
              <a:rPr lang="en-US" b="1" dirty="0">
                <a:solidFill>
                  <a:schemeClr val="bg1"/>
                </a:solidFill>
                <a:effectLst>
                  <a:glow rad="101600">
                    <a:schemeClr val="tx1">
                      <a:alpha val="60000"/>
                    </a:schemeClr>
                  </a:glow>
                </a:effectLst>
              </a:rPr>
              <a:t>Notice that we use the class name to access this method</a:t>
            </a:r>
          </a:p>
          <a:p>
            <a:pPr algn="l"/>
            <a:r>
              <a:rPr lang="en-US" b="1" dirty="0">
                <a:solidFill>
                  <a:schemeClr val="bg1"/>
                </a:solidFill>
                <a:effectLst>
                  <a:glow rad="101600">
                    <a:schemeClr val="tx1">
                      <a:alpha val="60000"/>
                    </a:schemeClr>
                  </a:glow>
                </a:effectLst>
              </a:rPr>
              <a:t>Notice, also, that we don’t travel through an object when calling this static method</a:t>
            </a:r>
            <a:endParaRPr lang="en-CA" b="1" dirty="0" err="1">
              <a:solidFill>
                <a:schemeClr val="bg1"/>
              </a:solidFill>
              <a:effectLst>
                <a:glow rad="101600">
                  <a:schemeClr val="tx1">
                    <a:alpha val="60000"/>
                  </a:schemeClr>
                </a:glow>
              </a:effectLst>
            </a:endParaRPr>
          </a:p>
        </p:txBody>
      </p:sp>
      <p:cxnSp>
        <p:nvCxnSpPr>
          <p:cNvPr id="40" name="Straight Arrow Connector 39">
            <a:extLst>
              <a:ext uri="{FF2B5EF4-FFF2-40B4-BE49-F238E27FC236}">
                <a16:creationId xmlns:a16="http://schemas.microsoft.com/office/drawing/2014/main" id="{B709159F-FE08-CFB7-E769-28E7ACDBE722}"/>
              </a:ext>
            </a:extLst>
          </p:cNvPr>
          <p:cNvCxnSpPr>
            <a:cxnSpLocks/>
          </p:cNvCxnSpPr>
          <p:nvPr/>
        </p:nvCxnSpPr>
        <p:spPr>
          <a:xfrm>
            <a:off x="6692737" y="831119"/>
            <a:ext cx="3610979" cy="1259646"/>
          </a:xfrm>
          <a:prstGeom prst="straightConnector1">
            <a:avLst/>
          </a:prstGeom>
          <a:ln w="38100">
            <a:solidFill>
              <a:srgbClr val="FF0000"/>
            </a:solidFill>
            <a:prstDash val="sysDash"/>
            <a:tailEnd type="arrow"/>
          </a:ln>
          <a:effectLst>
            <a:glow rad="101600">
              <a:schemeClr val="tx1">
                <a:alpha val="60000"/>
              </a:schemeClr>
            </a:glow>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355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0ACEDF-25CF-2494-B4C7-68A3687049EC}"/>
              </a:ext>
            </a:extLst>
          </p:cNvPr>
          <p:cNvSpPr>
            <a:spLocks noGrp="1"/>
          </p:cNvSpPr>
          <p:nvPr>
            <p:ph type="body" sz="quarter" idx="10"/>
          </p:nvPr>
        </p:nvSpPr>
        <p:spPr>
          <a:xfrm>
            <a:off x="998008" y="1381990"/>
            <a:ext cx="10195984" cy="5200691"/>
          </a:xfrm>
        </p:spPr>
        <p:txBody>
          <a:bodyPr/>
          <a:lstStyle/>
          <a:p>
            <a:endParaRPr lang="en-CA" dirty="0"/>
          </a:p>
        </p:txBody>
      </p:sp>
      <p:sp>
        <p:nvSpPr>
          <p:cNvPr id="3" name="Title 2">
            <a:extLst>
              <a:ext uri="{FF2B5EF4-FFF2-40B4-BE49-F238E27FC236}">
                <a16:creationId xmlns:a16="http://schemas.microsoft.com/office/drawing/2014/main" id="{021B740C-71DC-9540-BE95-9F11944C0FD4}"/>
              </a:ext>
            </a:extLst>
          </p:cNvPr>
          <p:cNvSpPr>
            <a:spLocks noGrp="1"/>
          </p:cNvSpPr>
          <p:nvPr>
            <p:ph type="title"/>
          </p:nvPr>
        </p:nvSpPr>
        <p:spPr>
          <a:xfrm>
            <a:off x="609600" y="127840"/>
            <a:ext cx="10972800" cy="1143000"/>
          </a:xfrm>
        </p:spPr>
        <p:txBody>
          <a:bodyPr>
            <a:normAutofit fontScale="90000"/>
          </a:bodyPr>
          <a:lstStyle/>
          <a:p>
            <a:r>
              <a:rPr lang="en-US" dirty="0"/>
              <a:t>Tell me all the differences between local and instance variables</a:t>
            </a:r>
            <a:endParaRPr lang="en-CA" dirty="0"/>
          </a:p>
        </p:txBody>
      </p:sp>
    </p:spTree>
    <p:extLst>
      <p:ext uri="{BB962C8B-B14F-4D97-AF65-F5344CB8AC3E}">
        <p14:creationId xmlns:p14="http://schemas.microsoft.com/office/powerpoint/2010/main" val="3657877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Static Methods</a:t>
            </a:r>
            <a:endParaRPr lang="en-CA" dirty="0"/>
          </a:p>
        </p:txBody>
      </p:sp>
      <p:sp>
        <p:nvSpPr>
          <p:cNvPr id="3" name="Content Placeholder 2"/>
          <p:cNvSpPr>
            <a:spLocks noGrp="1"/>
          </p:cNvSpPr>
          <p:nvPr>
            <p:ph idx="1"/>
          </p:nvPr>
        </p:nvSpPr>
        <p:spPr>
          <a:xfrm>
            <a:off x="609600" y="1600205"/>
            <a:ext cx="11319048" cy="4525963"/>
          </a:xfrm>
        </p:spPr>
        <p:txBody>
          <a:bodyPr>
            <a:normAutofit fontScale="85000" lnSpcReduction="20000"/>
          </a:bodyPr>
          <a:lstStyle/>
          <a:p>
            <a:r>
              <a:rPr lang="en-US" dirty="0" err="1"/>
              <a:t>Math.max</a:t>
            </a:r>
            <a:r>
              <a:rPr lang="en-US" dirty="0"/>
              <a:t> (5,3);</a:t>
            </a:r>
          </a:p>
          <a:p>
            <a:r>
              <a:rPr lang="en-US" dirty="0" err="1"/>
              <a:t>Math.min</a:t>
            </a:r>
            <a:r>
              <a:rPr lang="en-US" dirty="0"/>
              <a:t> (5,3);</a:t>
            </a:r>
          </a:p>
          <a:p>
            <a:r>
              <a:rPr lang="en-US" dirty="0" err="1"/>
              <a:t>Integer.parseInt</a:t>
            </a:r>
            <a:r>
              <a:rPr lang="en-US" dirty="0"/>
              <a:t>(“125”);</a:t>
            </a:r>
          </a:p>
          <a:p>
            <a:r>
              <a:rPr lang="en-US" dirty="0" err="1"/>
              <a:t>Double.parseDouble</a:t>
            </a:r>
            <a:r>
              <a:rPr lang="en-US" dirty="0"/>
              <a:t> (“125.5”);</a:t>
            </a:r>
          </a:p>
          <a:p>
            <a:r>
              <a:rPr lang="en-US" dirty="0" err="1"/>
              <a:t>Math.abs</a:t>
            </a:r>
            <a:r>
              <a:rPr lang="en-US" dirty="0"/>
              <a:t> (-4);</a:t>
            </a:r>
          </a:p>
          <a:p>
            <a:r>
              <a:rPr lang="en-US" dirty="0" err="1"/>
              <a:t>Math.abs</a:t>
            </a:r>
            <a:r>
              <a:rPr lang="en-US" dirty="0"/>
              <a:t> (4);</a:t>
            </a:r>
          </a:p>
          <a:p>
            <a:r>
              <a:rPr lang="en-US" dirty="0" err="1"/>
              <a:t>JOptionPane.showMessageDialog</a:t>
            </a:r>
            <a:r>
              <a:rPr lang="en-US" dirty="0"/>
              <a:t>(null, “Please type name”);</a:t>
            </a:r>
          </a:p>
          <a:p>
            <a:endParaRPr lang="en-US" dirty="0"/>
          </a:p>
        </p:txBody>
      </p:sp>
      <p:sp>
        <p:nvSpPr>
          <p:cNvPr id="5" name="TextBox 4"/>
          <p:cNvSpPr txBox="1"/>
          <p:nvPr/>
        </p:nvSpPr>
        <p:spPr>
          <a:xfrm>
            <a:off x="7536160" y="1484784"/>
            <a:ext cx="3852605" cy="1384995"/>
          </a:xfrm>
          <a:prstGeom prst="rect">
            <a:avLst/>
          </a:prstGeom>
          <a:noFill/>
        </p:spPr>
        <p:txBody>
          <a:bodyPr wrap="square" rtlCol="0">
            <a:spAutoFit/>
          </a:bodyPr>
          <a:lstStyle/>
          <a:p>
            <a:pPr algn="ctr"/>
            <a:r>
              <a:rPr lang="en-US" sz="2800" b="1" dirty="0">
                <a:solidFill>
                  <a:srgbClr val="FF00FF"/>
                </a:solidFill>
                <a:effectLst>
                  <a:outerShdw blurRad="38100" dist="38100" dir="2700000" algn="tl">
                    <a:srgbClr val="000000">
                      <a:alpha val="43137"/>
                    </a:srgbClr>
                  </a:outerShdw>
                </a:effectLst>
              </a:rPr>
              <a:t>Don’t need to instantiate an object in order to use them!</a:t>
            </a:r>
            <a:endParaRPr lang="en-CA" sz="2800"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0475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E8A499-2B88-888F-6AF8-94D4228ACE4F}"/>
              </a:ext>
            </a:extLst>
          </p:cNvPr>
          <p:cNvSpPr>
            <a:spLocks noGrp="1"/>
          </p:cNvSpPr>
          <p:nvPr>
            <p:ph type="body" sz="quarter" idx="10"/>
          </p:nvPr>
        </p:nvSpPr>
        <p:spPr/>
        <p:txBody>
          <a:bodyPr/>
          <a:lstStyle/>
          <a:p>
            <a:endParaRPr lang="en-CA"/>
          </a:p>
        </p:txBody>
      </p:sp>
      <p:sp>
        <p:nvSpPr>
          <p:cNvPr id="4" name="Title 3">
            <a:extLst>
              <a:ext uri="{FF2B5EF4-FFF2-40B4-BE49-F238E27FC236}">
                <a16:creationId xmlns:a16="http://schemas.microsoft.com/office/drawing/2014/main" id="{19A8DC71-4C07-9DE4-86AD-F70B7EFFDAD1}"/>
              </a:ext>
            </a:extLst>
          </p:cNvPr>
          <p:cNvSpPr>
            <a:spLocks noGrp="1"/>
          </p:cNvSpPr>
          <p:nvPr>
            <p:ph type="title"/>
          </p:nvPr>
        </p:nvSpPr>
        <p:spPr/>
        <p:txBody>
          <a:bodyPr/>
          <a:lstStyle/>
          <a:p>
            <a:r>
              <a:rPr lang="en-CA" dirty="0" err="1"/>
              <a:t>Hmmmm</a:t>
            </a:r>
            <a:r>
              <a:rPr lang="en-CA" dirty="0"/>
              <a:t>…what about main?</a:t>
            </a:r>
          </a:p>
        </p:txBody>
      </p:sp>
      <p:pic>
        <p:nvPicPr>
          <p:cNvPr id="7" name="Picture 6">
            <a:extLst>
              <a:ext uri="{FF2B5EF4-FFF2-40B4-BE49-F238E27FC236}">
                <a16:creationId xmlns:a16="http://schemas.microsoft.com/office/drawing/2014/main" id="{8F67186D-D4A9-8D1A-2074-8537593406E1}"/>
              </a:ext>
            </a:extLst>
          </p:cNvPr>
          <p:cNvPicPr>
            <a:picLocks noChangeAspect="1"/>
          </p:cNvPicPr>
          <p:nvPr/>
        </p:nvPicPr>
        <p:blipFill>
          <a:blip r:embed="rId3"/>
          <a:stretch>
            <a:fillRect/>
          </a:stretch>
        </p:blipFill>
        <p:spPr>
          <a:xfrm>
            <a:off x="3435064" y="1437066"/>
            <a:ext cx="5580952" cy="2171429"/>
          </a:xfrm>
          <a:prstGeom prst="rect">
            <a:avLst/>
          </a:prstGeom>
        </p:spPr>
      </p:pic>
      <p:sp>
        <p:nvSpPr>
          <p:cNvPr id="8" name="Oval 7">
            <a:extLst>
              <a:ext uri="{FF2B5EF4-FFF2-40B4-BE49-F238E27FC236}">
                <a16:creationId xmlns:a16="http://schemas.microsoft.com/office/drawing/2014/main" id="{61EA5E10-933A-911E-87E3-A18C5A3E602B}"/>
              </a:ext>
            </a:extLst>
          </p:cNvPr>
          <p:cNvSpPr/>
          <p:nvPr/>
        </p:nvSpPr>
        <p:spPr>
          <a:xfrm>
            <a:off x="4716780" y="2933700"/>
            <a:ext cx="601980" cy="373380"/>
          </a:xfrm>
          <a:prstGeom prst="ellipse">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rgbClr val="FF0000"/>
                </a:solidFill>
              </a:ln>
            </a:endParaRPr>
          </a:p>
        </p:txBody>
      </p:sp>
    </p:spTree>
    <p:extLst>
      <p:ext uri="{BB962C8B-B14F-4D97-AF65-F5344CB8AC3E}">
        <p14:creationId xmlns:p14="http://schemas.microsoft.com/office/powerpoint/2010/main" val="1697953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248D-F1D6-D89B-4305-8ECAABE9942F}"/>
              </a:ext>
            </a:extLst>
          </p:cNvPr>
          <p:cNvSpPr>
            <a:spLocks noGrp="1"/>
          </p:cNvSpPr>
          <p:nvPr>
            <p:ph type="title"/>
          </p:nvPr>
        </p:nvSpPr>
        <p:spPr/>
        <p:txBody>
          <a:bodyPr/>
          <a:lstStyle/>
          <a:p>
            <a:r>
              <a:rPr lang="en-US" dirty="0"/>
              <a:t>Making our Start Class into an object</a:t>
            </a:r>
            <a:endParaRPr lang="en-CA" dirty="0"/>
          </a:p>
        </p:txBody>
      </p:sp>
      <p:sp>
        <p:nvSpPr>
          <p:cNvPr id="3" name="Text Placeholder 2">
            <a:extLst>
              <a:ext uri="{FF2B5EF4-FFF2-40B4-BE49-F238E27FC236}">
                <a16:creationId xmlns:a16="http://schemas.microsoft.com/office/drawing/2014/main" id="{6BC4B972-2068-8FE8-42F9-72FC36A3CE5D}"/>
              </a:ext>
            </a:extLst>
          </p:cNvPr>
          <p:cNvSpPr>
            <a:spLocks noGrp="1"/>
          </p:cNvSpPr>
          <p:nvPr>
            <p:ph type="body" sz="quarter" idx="11"/>
          </p:nvPr>
        </p:nvSpPr>
        <p:spPr>
          <a:xfrm>
            <a:off x="4014460" y="5691888"/>
            <a:ext cx="4035860" cy="571500"/>
          </a:xfrm>
        </p:spPr>
        <p:txBody>
          <a:bodyPr/>
          <a:lstStyle/>
          <a:p>
            <a:r>
              <a:rPr lang="en-US" dirty="0"/>
              <a:t>Week-04:mainmethod:Start </a:t>
            </a:r>
            <a:endParaRPr lang="en-CA" dirty="0"/>
          </a:p>
        </p:txBody>
      </p:sp>
    </p:spTree>
    <p:extLst>
      <p:ext uri="{BB962C8B-B14F-4D97-AF65-F5344CB8AC3E}">
        <p14:creationId xmlns:p14="http://schemas.microsoft.com/office/powerpoint/2010/main" val="434063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224607-8076-1260-6A32-5CF3E2ECECB3}"/>
              </a:ext>
            </a:extLst>
          </p:cNvPr>
          <p:cNvSpPr>
            <a:spLocks noGrp="1"/>
          </p:cNvSpPr>
          <p:nvPr>
            <p:ph type="body" sz="quarter" idx="10"/>
          </p:nvPr>
        </p:nvSpPr>
        <p:spPr/>
        <p:txBody>
          <a:bodyPr/>
          <a:lstStyle/>
          <a:p>
            <a:r>
              <a:rPr lang="en-US" dirty="0">
                <a:effectLst>
                  <a:glow rad="101600">
                    <a:srgbClr val="00FFFF">
                      <a:alpha val="60000"/>
                    </a:srgbClr>
                  </a:glow>
                  <a:outerShdw blurRad="38100" dist="38100" dir="2700000" algn="tl">
                    <a:srgbClr val="000000">
                      <a:alpha val="43137"/>
                    </a:srgbClr>
                  </a:outerShdw>
                </a:effectLst>
              </a:rPr>
              <a:t>Static has its place in OOP!  Methods that will perform a calculation and return a value without the need to store any information can be safely made static.</a:t>
            </a:r>
          </a:p>
          <a:p>
            <a:r>
              <a:rPr lang="en-US" dirty="0">
                <a:effectLst>
                  <a:glow rad="101600">
                    <a:srgbClr val="FF00FF">
                      <a:alpha val="60000"/>
                    </a:srgbClr>
                  </a:glow>
                  <a:outerShdw blurRad="38100" dist="38100" dir="2700000" algn="tl">
                    <a:srgbClr val="000000">
                      <a:alpha val="43137"/>
                    </a:srgbClr>
                  </a:outerShdw>
                </a:effectLst>
              </a:rPr>
              <a:t>However, remember that any method that we make static can no longer access any data (instance variables) inside of our objects.  </a:t>
            </a:r>
            <a:endParaRPr lang="en-CA" dirty="0">
              <a:effectLst>
                <a:glow rad="101600">
                  <a:srgbClr val="FF00FF">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76DD27DF-B12E-93F9-F0C0-BB97D6B21351}"/>
              </a:ext>
            </a:extLst>
          </p:cNvPr>
          <p:cNvSpPr>
            <a:spLocks noGrp="1"/>
          </p:cNvSpPr>
          <p:nvPr>
            <p:ph type="title"/>
          </p:nvPr>
        </p:nvSpPr>
        <p:spPr/>
        <p:txBody>
          <a:bodyPr/>
          <a:lstStyle/>
          <a:p>
            <a:r>
              <a:rPr lang="en-US" dirty="0"/>
              <a:t>Be careful…</a:t>
            </a:r>
            <a:endParaRPr lang="en-CA" dirty="0"/>
          </a:p>
        </p:txBody>
      </p:sp>
    </p:spTree>
    <p:extLst>
      <p:ext uri="{BB962C8B-B14F-4D97-AF65-F5344CB8AC3E}">
        <p14:creationId xmlns:p14="http://schemas.microsoft.com/office/powerpoint/2010/main" val="2504550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a:t>
            </a:r>
            <a:endParaRPr lang="en-CA" dirty="0"/>
          </a:p>
        </p:txBody>
      </p:sp>
      <p:sp>
        <p:nvSpPr>
          <p:cNvPr id="3" name="Content Placeholder 2"/>
          <p:cNvSpPr>
            <a:spLocks noGrp="1"/>
          </p:cNvSpPr>
          <p:nvPr>
            <p:ph idx="1"/>
          </p:nvPr>
        </p:nvSpPr>
        <p:spPr/>
        <p:txBody>
          <a:bodyPr>
            <a:normAutofit fontScale="92500" lnSpcReduction="20000"/>
          </a:bodyPr>
          <a:lstStyle/>
          <a:p>
            <a:r>
              <a:rPr lang="en-US" dirty="0"/>
              <a:t>Anything static is not Object-Oriented!!!</a:t>
            </a:r>
          </a:p>
          <a:p>
            <a:r>
              <a:rPr lang="en-US" dirty="0">
                <a:solidFill>
                  <a:srgbClr val="00FF00"/>
                </a:solidFill>
              </a:rPr>
              <a:t>Static has it’s uses and can be very helpful…</a:t>
            </a:r>
          </a:p>
          <a:p>
            <a:r>
              <a:rPr lang="en-US" dirty="0">
                <a:solidFill>
                  <a:srgbClr val="FF0000"/>
                </a:solidFill>
              </a:rPr>
              <a:t>But beware of using static too much or you will end up writing procedural code and not OOP code.</a:t>
            </a:r>
          </a:p>
          <a:p>
            <a:r>
              <a:rPr lang="en-US" dirty="0">
                <a:solidFill>
                  <a:srgbClr val="FF00FF"/>
                </a:solidFill>
              </a:rPr>
              <a:t>A good rule of thumb is that if a method can be called without any need to access any instance variables, we </a:t>
            </a:r>
            <a:r>
              <a:rPr lang="en-US" i="1" dirty="0">
                <a:solidFill>
                  <a:srgbClr val="FF3300"/>
                </a:solidFill>
              </a:rPr>
              <a:t>might</a:t>
            </a:r>
            <a:r>
              <a:rPr lang="en-US" dirty="0">
                <a:solidFill>
                  <a:srgbClr val="FF00FF"/>
                </a:solidFill>
              </a:rPr>
              <a:t> consider making it static.</a:t>
            </a:r>
          </a:p>
          <a:p>
            <a:endParaRPr lang="en-CA" dirty="0"/>
          </a:p>
        </p:txBody>
      </p:sp>
    </p:spTree>
    <p:extLst>
      <p:ext uri="{BB962C8B-B14F-4D97-AF65-F5344CB8AC3E}">
        <p14:creationId xmlns:p14="http://schemas.microsoft.com/office/powerpoint/2010/main" val="321056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0F81A4-6468-A30E-98C6-53AC12581962}"/>
              </a:ext>
            </a:extLst>
          </p:cNvPr>
          <p:cNvSpPr>
            <a:spLocks noGrp="1"/>
          </p:cNvSpPr>
          <p:nvPr>
            <p:ph type="title"/>
          </p:nvPr>
        </p:nvSpPr>
        <p:spPr>
          <a:xfrm>
            <a:off x="3297025" y="1762100"/>
            <a:ext cx="10972800" cy="571500"/>
          </a:xfrm>
        </p:spPr>
        <p:txBody>
          <a:bodyPr/>
          <a:lstStyle/>
          <a:p>
            <a:r>
              <a:rPr lang="en-US" dirty="0"/>
              <a:t>Yourturn1 – Part A</a:t>
            </a:r>
            <a:endParaRPr lang="en-CA" dirty="0"/>
          </a:p>
        </p:txBody>
      </p:sp>
      <p:grpSp>
        <p:nvGrpSpPr>
          <p:cNvPr id="5" name="Group 4">
            <a:extLst>
              <a:ext uri="{FF2B5EF4-FFF2-40B4-BE49-F238E27FC236}">
                <a16:creationId xmlns:a16="http://schemas.microsoft.com/office/drawing/2014/main" id="{C95EFF0F-C84F-EFF2-1D29-74770620287C}"/>
              </a:ext>
            </a:extLst>
          </p:cNvPr>
          <p:cNvGrpSpPr/>
          <p:nvPr/>
        </p:nvGrpSpPr>
        <p:grpSpPr>
          <a:xfrm>
            <a:off x="-278745" y="1008194"/>
            <a:ext cx="11863965" cy="5149619"/>
            <a:chOff x="2307134" y="1159701"/>
            <a:chExt cx="11863965" cy="5149619"/>
          </a:xfrm>
        </p:grpSpPr>
        <p:sp>
          <p:nvSpPr>
            <p:cNvPr id="6" name="TextBox 5">
              <a:extLst>
                <a:ext uri="{FF2B5EF4-FFF2-40B4-BE49-F238E27FC236}">
                  <a16:creationId xmlns:a16="http://schemas.microsoft.com/office/drawing/2014/main" id="{5FEA50F6-2D52-B488-44B1-AF662B9248D6}"/>
                </a:ext>
              </a:extLst>
            </p:cNvPr>
            <p:cNvSpPr txBox="1"/>
            <p:nvPr/>
          </p:nvSpPr>
          <p:spPr>
            <a:xfrm>
              <a:off x="8908133" y="2996952"/>
              <a:ext cx="5262966" cy="2246769"/>
            </a:xfrm>
            <a:prstGeom prst="rect">
              <a:avLst/>
            </a:prstGeom>
            <a:solidFill>
              <a:srgbClr val="0000FF"/>
            </a:solidFill>
          </p:spPr>
          <p:txBody>
            <a:bodyPr wrap="square" rtlCol="0">
              <a:spAutoFit/>
            </a:bodyPr>
            <a:lstStyle/>
            <a:p>
              <a:r>
                <a:rPr lang="en-US" sz="2800" b="1" dirty="0">
                  <a:solidFill>
                    <a:srgbClr val="00FFFF"/>
                  </a:solidFill>
                  <a:effectLst>
                    <a:outerShdw blurRad="38100" dist="38100" dir="2700000" algn="tl">
                      <a:srgbClr val="000000">
                        <a:alpha val="43137"/>
                      </a:srgbClr>
                    </a:outerShdw>
                  </a:effectLst>
                </a:rPr>
                <a:t>Think of yourself as a detective!</a:t>
              </a:r>
            </a:p>
            <a:p>
              <a:r>
                <a:rPr lang="en-US" sz="2800" b="1" dirty="0">
                  <a:solidFill>
                    <a:srgbClr val="00FFFF"/>
                  </a:solidFill>
                  <a:effectLst>
                    <a:outerShdw blurRad="38100" dist="38100" dir="2700000" algn="tl">
                      <a:srgbClr val="000000">
                        <a:alpha val="43137"/>
                      </a:srgbClr>
                    </a:outerShdw>
                  </a:effectLst>
                </a:rPr>
                <a:t>You must use the clues in the Start class to write any required code to make the Start class work!</a:t>
              </a:r>
              <a:endParaRPr lang="en-CA" sz="2800" b="1" dirty="0">
                <a:solidFill>
                  <a:srgbClr val="00FFFF"/>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58FB3143-C0BC-11BA-5F5C-630E1D1C7542}"/>
                </a:ext>
              </a:extLst>
            </p:cNvPr>
            <p:cNvSpPr/>
            <p:nvPr/>
          </p:nvSpPr>
          <p:spPr>
            <a:xfrm rot="3153462">
              <a:off x="6151066" y="4073319"/>
              <a:ext cx="230333" cy="786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13">
              <a:extLst>
                <a:ext uri="{FF2B5EF4-FFF2-40B4-BE49-F238E27FC236}">
                  <a16:creationId xmlns:a16="http://schemas.microsoft.com/office/drawing/2014/main" id="{8BA86741-0486-1E49-6DD1-43602E3F7A2F}"/>
                </a:ext>
              </a:extLst>
            </p:cNvPr>
            <p:cNvSpPr/>
            <p:nvPr/>
          </p:nvSpPr>
          <p:spPr>
            <a:xfrm>
              <a:off x="6341226" y="2402958"/>
              <a:ext cx="598963" cy="552893"/>
            </a:xfrm>
            <a:custGeom>
              <a:avLst/>
              <a:gdLst>
                <a:gd name="connsiteX0" fmla="*/ 187165 w 598963"/>
                <a:gd name="connsiteY0" fmla="*/ 127591 h 552893"/>
                <a:gd name="connsiteX1" fmla="*/ 134002 w 598963"/>
                <a:gd name="connsiteY1" fmla="*/ 170121 h 552893"/>
                <a:gd name="connsiteX2" fmla="*/ 102104 w 598963"/>
                <a:gd name="connsiteY2" fmla="*/ 202019 h 552893"/>
                <a:gd name="connsiteX3" fmla="*/ 80839 w 598963"/>
                <a:gd name="connsiteY3" fmla="*/ 233916 h 552893"/>
                <a:gd name="connsiteX4" fmla="*/ 176532 w 598963"/>
                <a:gd name="connsiteY4" fmla="*/ 148856 h 552893"/>
                <a:gd name="connsiteX5" fmla="*/ 219062 w 598963"/>
                <a:gd name="connsiteY5" fmla="*/ 127591 h 552893"/>
                <a:gd name="connsiteX6" fmla="*/ 250960 w 598963"/>
                <a:gd name="connsiteY6" fmla="*/ 95693 h 552893"/>
                <a:gd name="connsiteX7" fmla="*/ 208430 w 598963"/>
                <a:gd name="connsiteY7" fmla="*/ 127591 h 552893"/>
                <a:gd name="connsiteX8" fmla="*/ 144634 w 598963"/>
                <a:gd name="connsiteY8" fmla="*/ 212651 h 552893"/>
                <a:gd name="connsiteX9" fmla="*/ 123369 w 598963"/>
                <a:gd name="connsiteY9" fmla="*/ 244549 h 552893"/>
                <a:gd name="connsiteX10" fmla="*/ 134002 w 598963"/>
                <a:gd name="connsiteY10" fmla="*/ 212651 h 552893"/>
                <a:gd name="connsiteX11" fmla="*/ 197797 w 598963"/>
                <a:gd name="connsiteY11" fmla="*/ 170121 h 552893"/>
                <a:gd name="connsiteX12" fmla="*/ 165900 w 598963"/>
                <a:gd name="connsiteY12" fmla="*/ 191386 h 552893"/>
                <a:gd name="connsiteX13" fmla="*/ 187165 w 598963"/>
                <a:gd name="connsiteY13" fmla="*/ 202019 h 552893"/>
                <a:gd name="connsiteX14" fmla="*/ 293490 w 598963"/>
                <a:gd name="connsiteY14" fmla="*/ 127591 h 552893"/>
                <a:gd name="connsiteX15" fmla="*/ 336021 w 598963"/>
                <a:gd name="connsiteY15" fmla="*/ 116958 h 552893"/>
                <a:gd name="connsiteX16" fmla="*/ 399816 w 598963"/>
                <a:gd name="connsiteY16" fmla="*/ 74428 h 552893"/>
                <a:gd name="connsiteX17" fmla="*/ 431714 w 598963"/>
                <a:gd name="connsiteY17" fmla="*/ 53163 h 552893"/>
                <a:gd name="connsiteX18" fmla="*/ 389183 w 598963"/>
                <a:gd name="connsiteY18" fmla="*/ 95693 h 552893"/>
                <a:gd name="connsiteX19" fmla="*/ 346653 w 598963"/>
                <a:gd name="connsiteY19" fmla="*/ 127591 h 552893"/>
                <a:gd name="connsiteX20" fmla="*/ 314755 w 598963"/>
                <a:gd name="connsiteY20" fmla="*/ 148856 h 552893"/>
                <a:gd name="connsiteX21" fmla="*/ 229695 w 598963"/>
                <a:gd name="connsiteY21" fmla="*/ 233916 h 552893"/>
                <a:gd name="connsiteX22" fmla="*/ 165900 w 598963"/>
                <a:gd name="connsiteY22" fmla="*/ 265814 h 552893"/>
                <a:gd name="connsiteX23" fmla="*/ 144634 w 598963"/>
                <a:gd name="connsiteY23" fmla="*/ 287079 h 552893"/>
                <a:gd name="connsiteX24" fmla="*/ 219062 w 598963"/>
                <a:gd name="connsiteY24" fmla="*/ 233916 h 552893"/>
                <a:gd name="connsiteX25" fmla="*/ 250960 w 598963"/>
                <a:gd name="connsiteY25" fmla="*/ 202019 h 552893"/>
                <a:gd name="connsiteX26" fmla="*/ 219062 w 598963"/>
                <a:gd name="connsiteY26" fmla="*/ 233916 h 552893"/>
                <a:gd name="connsiteX27" fmla="*/ 176532 w 598963"/>
                <a:gd name="connsiteY27" fmla="*/ 244549 h 552893"/>
                <a:gd name="connsiteX28" fmla="*/ 134002 w 598963"/>
                <a:gd name="connsiteY28" fmla="*/ 265814 h 552893"/>
                <a:gd name="connsiteX29" fmla="*/ 70207 w 598963"/>
                <a:gd name="connsiteY29" fmla="*/ 308344 h 552893"/>
                <a:gd name="connsiteX30" fmla="*/ 134002 w 598963"/>
                <a:gd name="connsiteY30" fmla="*/ 244549 h 552893"/>
                <a:gd name="connsiteX31" fmla="*/ 208430 w 598963"/>
                <a:gd name="connsiteY31" fmla="*/ 202019 h 552893"/>
                <a:gd name="connsiteX32" fmla="*/ 240327 w 598963"/>
                <a:gd name="connsiteY32" fmla="*/ 170121 h 552893"/>
                <a:gd name="connsiteX33" fmla="*/ 314755 w 598963"/>
                <a:gd name="connsiteY33" fmla="*/ 138223 h 552893"/>
                <a:gd name="connsiteX34" fmla="*/ 325388 w 598963"/>
                <a:gd name="connsiteY34" fmla="*/ 170121 h 552893"/>
                <a:gd name="connsiteX35" fmla="*/ 219062 w 598963"/>
                <a:gd name="connsiteY35" fmla="*/ 233916 h 552893"/>
                <a:gd name="connsiteX36" fmla="*/ 187165 w 598963"/>
                <a:gd name="connsiteY36" fmla="*/ 244549 h 552893"/>
                <a:gd name="connsiteX37" fmla="*/ 144634 w 598963"/>
                <a:gd name="connsiteY37" fmla="*/ 276447 h 552893"/>
                <a:gd name="connsiteX38" fmla="*/ 112737 w 598963"/>
                <a:gd name="connsiteY38" fmla="*/ 297712 h 552893"/>
                <a:gd name="connsiteX39" fmla="*/ 219062 w 598963"/>
                <a:gd name="connsiteY39" fmla="*/ 180754 h 552893"/>
                <a:gd name="connsiteX40" fmla="*/ 250960 w 598963"/>
                <a:gd name="connsiteY40" fmla="*/ 138223 h 552893"/>
                <a:gd name="connsiteX41" fmla="*/ 336021 w 598963"/>
                <a:gd name="connsiteY41" fmla="*/ 85061 h 552893"/>
                <a:gd name="connsiteX42" fmla="*/ 367918 w 598963"/>
                <a:gd name="connsiteY42" fmla="*/ 63795 h 552893"/>
                <a:gd name="connsiteX43" fmla="*/ 357286 w 598963"/>
                <a:gd name="connsiteY43" fmla="*/ 106326 h 552893"/>
                <a:gd name="connsiteX44" fmla="*/ 293490 w 598963"/>
                <a:gd name="connsiteY44" fmla="*/ 170121 h 552893"/>
                <a:gd name="connsiteX45" fmla="*/ 261593 w 598963"/>
                <a:gd name="connsiteY45" fmla="*/ 180754 h 552893"/>
                <a:gd name="connsiteX46" fmla="*/ 144634 w 598963"/>
                <a:gd name="connsiteY46" fmla="*/ 244549 h 552893"/>
                <a:gd name="connsiteX47" fmla="*/ 208430 w 598963"/>
                <a:gd name="connsiteY47" fmla="*/ 180754 h 552893"/>
                <a:gd name="connsiteX48" fmla="*/ 240327 w 598963"/>
                <a:gd name="connsiteY48" fmla="*/ 148856 h 552893"/>
                <a:gd name="connsiteX49" fmla="*/ 282858 w 598963"/>
                <a:gd name="connsiteY49" fmla="*/ 138223 h 552893"/>
                <a:gd name="connsiteX50" fmla="*/ 314755 w 598963"/>
                <a:gd name="connsiteY50" fmla="*/ 127591 h 552893"/>
                <a:gd name="connsiteX51" fmla="*/ 304123 w 598963"/>
                <a:gd name="connsiteY51" fmla="*/ 212651 h 552893"/>
                <a:gd name="connsiteX52" fmla="*/ 282858 w 598963"/>
                <a:gd name="connsiteY52" fmla="*/ 255182 h 552893"/>
                <a:gd name="connsiteX53" fmla="*/ 219062 w 598963"/>
                <a:gd name="connsiteY53" fmla="*/ 318977 h 552893"/>
                <a:gd name="connsiteX54" fmla="*/ 102104 w 598963"/>
                <a:gd name="connsiteY54" fmla="*/ 372140 h 552893"/>
                <a:gd name="connsiteX55" fmla="*/ 48941 w 598963"/>
                <a:gd name="connsiteY55" fmla="*/ 361507 h 552893"/>
                <a:gd name="connsiteX56" fmla="*/ 123369 w 598963"/>
                <a:gd name="connsiteY56" fmla="*/ 287079 h 552893"/>
                <a:gd name="connsiteX57" fmla="*/ 219062 w 598963"/>
                <a:gd name="connsiteY57" fmla="*/ 212651 h 552893"/>
                <a:gd name="connsiteX58" fmla="*/ 272225 w 598963"/>
                <a:gd name="connsiteY58" fmla="*/ 170121 h 552893"/>
                <a:gd name="connsiteX59" fmla="*/ 325388 w 598963"/>
                <a:gd name="connsiteY59" fmla="*/ 138223 h 552893"/>
                <a:gd name="connsiteX60" fmla="*/ 389183 w 598963"/>
                <a:gd name="connsiteY60" fmla="*/ 116958 h 552893"/>
                <a:gd name="connsiteX61" fmla="*/ 399816 w 598963"/>
                <a:gd name="connsiteY61" fmla="*/ 170121 h 552893"/>
                <a:gd name="connsiteX62" fmla="*/ 346653 w 598963"/>
                <a:gd name="connsiteY62" fmla="*/ 287079 h 552893"/>
                <a:gd name="connsiteX63" fmla="*/ 314755 w 598963"/>
                <a:gd name="connsiteY63" fmla="*/ 318977 h 552893"/>
                <a:gd name="connsiteX64" fmla="*/ 229695 w 598963"/>
                <a:gd name="connsiteY64" fmla="*/ 414670 h 552893"/>
                <a:gd name="connsiteX65" fmla="*/ 197797 w 598963"/>
                <a:gd name="connsiteY65" fmla="*/ 425302 h 552893"/>
                <a:gd name="connsiteX66" fmla="*/ 165900 w 598963"/>
                <a:gd name="connsiteY66" fmla="*/ 457200 h 552893"/>
                <a:gd name="connsiteX67" fmla="*/ 123369 w 598963"/>
                <a:gd name="connsiteY67" fmla="*/ 467833 h 552893"/>
                <a:gd name="connsiteX68" fmla="*/ 70207 w 598963"/>
                <a:gd name="connsiteY68" fmla="*/ 489098 h 552893"/>
                <a:gd name="connsiteX69" fmla="*/ 80839 w 598963"/>
                <a:gd name="connsiteY69" fmla="*/ 404037 h 552893"/>
                <a:gd name="connsiteX70" fmla="*/ 123369 w 598963"/>
                <a:gd name="connsiteY70" fmla="*/ 361507 h 552893"/>
                <a:gd name="connsiteX71" fmla="*/ 155267 w 598963"/>
                <a:gd name="connsiteY71" fmla="*/ 340242 h 552893"/>
                <a:gd name="connsiteX72" fmla="*/ 229695 w 598963"/>
                <a:gd name="connsiteY72" fmla="*/ 308344 h 552893"/>
                <a:gd name="connsiteX73" fmla="*/ 272225 w 598963"/>
                <a:gd name="connsiteY73" fmla="*/ 276447 h 552893"/>
                <a:gd name="connsiteX74" fmla="*/ 389183 w 598963"/>
                <a:gd name="connsiteY74" fmla="*/ 244549 h 552893"/>
                <a:gd name="connsiteX75" fmla="*/ 421081 w 598963"/>
                <a:gd name="connsiteY75" fmla="*/ 308344 h 552893"/>
                <a:gd name="connsiteX76" fmla="*/ 261593 w 598963"/>
                <a:gd name="connsiteY76" fmla="*/ 425302 h 552893"/>
                <a:gd name="connsiteX77" fmla="*/ 240327 w 598963"/>
                <a:gd name="connsiteY77" fmla="*/ 350875 h 552893"/>
                <a:gd name="connsiteX78" fmla="*/ 282858 w 598963"/>
                <a:gd name="connsiteY78" fmla="*/ 308344 h 552893"/>
                <a:gd name="connsiteX79" fmla="*/ 378551 w 598963"/>
                <a:gd name="connsiteY79" fmla="*/ 202019 h 552893"/>
                <a:gd name="connsiteX80" fmla="*/ 452979 w 598963"/>
                <a:gd name="connsiteY80" fmla="*/ 170121 h 552893"/>
                <a:gd name="connsiteX81" fmla="*/ 484876 w 598963"/>
                <a:gd name="connsiteY81" fmla="*/ 159489 h 552893"/>
                <a:gd name="connsiteX82" fmla="*/ 516774 w 598963"/>
                <a:gd name="connsiteY82" fmla="*/ 170121 h 552893"/>
                <a:gd name="connsiteX83" fmla="*/ 527407 w 598963"/>
                <a:gd name="connsiteY83" fmla="*/ 308344 h 552893"/>
                <a:gd name="connsiteX84" fmla="*/ 484876 w 598963"/>
                <a:gd name="connsiteY84" fmla="*/ 340242 h 552893"/>
                <a:gd name="connsiteX85" fmla="*/ 410448 w 598963"/>
                <a:gd name="connsiteY85" fmla="*/ 382772 h 552893"/>
                <a:gd name="connsiteX86" fmla="*/ 346653 w 598963"/>
                <a:gd name="connsiteY86" fmla="*/ 404037 h 552893"/>
                <a:gd name="connsiteX87" fmla="*/ 250960 w 598963"/>
                <a:gd name="connsiteY87" fmla="*/ 425302 h 552893"/>
                <a:gd name="connsiteX88" fmla="*/ 208430 w 598963"/>
                <a:gd name="connsiteY88" fmla="*/ 414670 h 552893"/>
                <a:gd name="connsiteX89" fmla="*/ 250960 w 598963"/>
                <a:gd name="connsiteY89" fmla="*/ 265814 h 552893"/>
                <a:gd name="connsiteX90" fmla="*/ 378551 w 598963"/>
                <a:gd name="connsiteY90" fmla="*/ 148856 h 552893"/>
                <a:gd name="connsiteX91" fmla="*/ 410448 w 598963"/>
                <a:gd name="connsiteY91" fmla="*/ 127591 h 552893"/>
                <a:gd name="connsiteX92" fmla="*/ 452979 w 598963"/>
                <a:gd name="connsiteY92" fmla="*/ 106326 h 552893"/>
                <a:gd name="connsiteX93" fmla="*/ 516774 w 598963"/>
                <a:gd name="connsiteY93" fmla="*/ 74428 h 552893"/>
                <a:gd name="connsiteX94" fmla="*/ 548672 w 598963"/>
                <a:gd name="connsiteY94" fmla="*/ 95693 h 552893"/>
                <a:gd name="connsiteX95" fmla="*/ 506141 w 598963"/>
                <a:gd name="connsiteY95" fmla="*/ 244549 h 552893"/>
                <a:gd name="connsiteX96" fmla="*/ 474244 w 598963"/>
                <a:gd name="connsiteY96" fmla="*/ 287079 h 552893"/>
                <a:gd name="connsiteX97" fmla="*/ 399816 w 598963"/>
                <a:gd name="connsiteY97" fmla="*/ 340242 h 552893"/>
                <a:gd name="connsiteX98" fmla="*/ 357286 w 598963"/>
                <a:gd name="connsiteY98" fmla="*/ 372140 h 552893"/>
                <a:gd name="connsiteX99" fmla="*/ 282858 w 598963"/>
                <a:gd name="connsiteY99" fmla="*/ 393405 h 552893"/>
                <a:gd name="connsiteX100" fmla="*/ 176532 w 598963"/>
                <a:gd name="connsiteY100" fmla="*/ 414670 h 552893"/>
                <a:gd name="connsiteX101" fmla="*/ 80839 w 598963"/>
                <a:gd name="connsiteY101" fmla="*/ 404037 h 552893"/>
                <a:gd name="connsiteX102" fmla="*/ 70207 w 598963"/>
                <a:gd name="connsiteY102" fmla="*/ 361507 h 552893"/>
                <a:gd name="connsiteX103" fmla="*/ 102104 w 598963"/>
                <a:gd name="connsiteY103" fmla="*/ 265814 h 552893"/>
                <a:gd name="connsiteX104" fmla="*/ 134002 w 598963"/>
                <a:gd name="connsiteY104" fmla="*/ 233916 h 552893"/>
                <a:gd name="connsiteX105" fmla="*/ 282858 w 598963"/>
                <a:gd name="connsiteY105" fmla="*/ 63795 h 552893"/>
                <a:gd name="connsiteX106" fmla="*/ 357286 w 598963"/>
                <a:gd name="connsiteY106" fmla="*/ 42530 h 552893"/>
                <a:gd name="connsiteX107" fmla="*/ 389183 w 598963"/>
                <a:gd name="connsiteY107" fmla="*/ 21265 h 552893"/>
                <a:gd name="connsiteX108" fmla="*/ 474244 w 598963"/>
                <a:gd name="connsiteY108" fmla="*/ 63795 h 552893"/>
                <a:gd name="connsiteX109" fmla="*/ 452979 w 598963"/>
                <a:gd name="connsiteY109" fmla="*/ 202019 h 552893"/>
                <a:gd name="connsiteX110" fmla="*/ 442346 w 598963"/>
                <a:gd name="connsiteY110" fmla="*/ 233916 h 552893"/>
                <a:gd name="connsiteX111" fmla="*/ 421081 w 598963"/>
                <a:gd name="connsiteY111" fmla="*/ 255182 h 552893"/>
                <a:gd name="connsiteX112" fmla="*/ 357286 w 598963"/>
                <a:gd name="connsiteY112" fmla="*/ 340242 h 552893"/>
                <a:gd name="connsiteX113" fmla="*/ 282858 w 598963"/>
                <a:gd name="connsiteY113" fmla="*/ 382772 h 552893"/>
                <a:gd name="connsiteX114" fmla="*/ 187165 w 598963"/>
                <a:gd name="connsiteY114" fmla="*/ 414670 h 552893"/>
                <a:gd name="connsiteX115" fmla="*/ 112737 w 598963"/>
                <a:gd name="connsiteY115" fmla="*/ 404037 h 552893"/>
                <a:gd name="connsiteX116" fmla="*/ 102104 w 598963"/>
                <a:gd name="connsiteY116" fmla="*/ 372140 h 552893"/>
                <a:gd name="connsiteX117" fmla="*/ 112737 w 598963"/>
                <a:gd name="connsiteY117" fmla="*/ 297712 h 552893"/>
                <a:gd name="connsiteX118" fmla="*/ 155267 w 598963"/>
                <a:gd name="connsiteY118" fmla="*/ 265814 h 552893"/>
                <a:gd name="connsiteX119" fmla="*/ 240327 w 598963"/>
                <a:gd name="connsiteY119" fmla="*/ 191386 h 552893"/>
                <a:gd name="connsiteX120" fmla="*/ 282858 w 598963"/>
                <a:gd name="connsiteY120" fmla="*/ 170121 h 552893"/>
                <a:gd name="connsiteX121" fmla="*/ 314755 w 598963"/>
                <a:gd name="connsiteY121" fmla="*/ 138223 h 552893"/>
                <a:gd name="connsiteX122" fmla="*/ 367918 w 598963"/>
                <a:gd name="connsiteY122" fmla="*/ 116958 h 552893"/>
                <a:gd name="connsiteX123" fmla="*/ 442346 w 598963"/>
                <a:gd name="connsiteY123" fmla="*/ 95693 h 552893"/>
                <a:gd name="connsiteX124" fmla="*/ 516774 w 598963"/>
                <a:gd name="connsiteY124" fmla="*/ 106326 h 552893"/>
                <a:gd name="connsiteX125" fmla="*/ 538039 w 598963"/>
                <a:gd name="connsiteY125" fmla="*/ 138223 h 552893"/>
                <a:gd name="connsiteX126" fmla="*/ 527407 w 598963"/>
                <a:gd name="connsiteY126" fmla="*/ 255182 h 552893"/>
                <a:gd name="connsiteX127" fmla="*/ 495509 w 598963"/>
                <a:gd name="connsiteY127" fmla="*/ 329609 h 552893"/>
                <a:gd name="connsiteX128" fmla="*/ 452979 w 598963"/>
                <a:gd name="connsiteY128" fmla="*/ 382772 h 552893"/>
                <a:gd name="connsiteX129" fmla="*/ 431714 w 598963"/>
                <a:gd name="connsiteY129" fmla="*/ 425302 h 552893"/>
                <a:gd name="connsiteX130" fmla="*/ 389183 w 598963"/>
                <a:gd name="connsiteY130" fmla="*/ 435935 h 552893"/>
                <a:gd name="connsiteX131" fmla="*/ 282858 w 598963"/>
                <a:gd name="connsiteY131" fmla="*/ 489098 h 552893"/>
                <a:gd name="connsiteX132" fmla="*/ 240327 w 598963"/>
                <a:gd name="connsiteY132" fmla="*/ 520995 h 552893"/>
                <a:gd name="connsiteX133" fmla="*/ 208430 w 598963"/>
                <a:gd name="connsiteY133" fmla="*/ 531628 h 552893"/>
                <a:gd name="connsiteX134" fmla="*/ 229695 w 598963"/>
                <a:gd name="connsiteY134" fmla="*/ 457200 h 552893"/>
                <a:gd name="connsiteX135" fmla="*/ 282858 w 598963"/>
                <a:gd name="connsiteY135" fmla="*/ 382772 h 552893"/>
                <a:gd name="connsiteX136" fmla="*/ 346653 w 598963"/>
                <a:gd name="connsiteY136" fmla="*/ 308344 h 552893"/>
                <a:gd name="connsiteX137" fmla="*/ 389183 w 598963"/>
                <a:gd name="connsiteY137" fmla="*/ 287079 h 552893"/>
                <a:gd name="connsiteX138" fmla="*/ 452979 w 598963"/>
                <a:gd name="connsiteY138" fmla="*/ 255182 h 552893"/>
                <a:gd name="connsiteX139" fmla="*/ 452979 w 598963"/>
                <a:gd name="connsiteY139" fmla="*/ 404037 h 552893"/>
                <a:gd name="connsiteX140" fmla="*/ 431714 w 598963"/>
                <a:gd name="connsiteY140" fmla="*/ 435935 h 552893"/>
                <a:gd name="connsiteX141" fmla="*/ 378551 w 598963"/>
                <a:gd name="connsiteY141" fmla="*/ 489098 h 552893"/>
                <a:gd name="connsiteX142" fmla="*/ 399816 w 598963"/>
                <a:gd name="connsiteY142" fmla="*/ 393405 h 552893"/>
                <a:gd name="connsiteX143" fmla="*/ 410448 w 598963"/>
                <a:gd name="connsiteY143" fmla="*/ 361507 h 552893"/>
                <a:gd name="connsiteX144" fmla="*/ 431714 w 598963"/>
                <a:gd name="connsiteY144" fmla="*/ 318977 h 552893"/>
                <a:gd name="connsiteX145" fmla="*/ 442346 w 598963"/>
                <a:gd name="connsiteY145" fmla="*/ 350875 h 552893"/>
                <a:gd name="connsiteX146" fmla="*/ 452979 w 598963"/>
                <a:gd name="connsiteY146" fmla="*/ 435935 h 552893"/>
                <a:gd name="connsiteX147" fmla="*/ 484876 w 598963"/>
                <a:gd name="connsiteY147" fmla="*/ 404037 h 552893"/>
                <a:gd name="connsiteX148" fmla="*/ 495509 w 598963"/>
                <a:gd name="connsiteY148" fmla="*/ 372140 h 552893"/>
                <a:gd name="connsiteX149" fmla="*/ 506141 w 598963"/>
                <a:gd name="connsiteY149" fmla="*/ 329609 h 552893"/>
                <a:gd name="connsiteX150" fmla="*/ 527407 w 598963"/>
                <a:gd name="connsiteY150" fmla="*/ 297712 h 552893"/>
                <a:gd name="connsiteX151" fmla="*/ 538039 w 598963"/>
                <a:gd name="connsiteY151" fmla="*/ 255182 h 552893"/>
                <a:gd name="connsiteX152" fmla="*/ 580569 w 598963"/>
                <a:gd name="connsiteY152" fmla="*/ 180754 h 552893"/>
                <a:gd name="connsiteX153" fmla="*/ 580569 w 598963"/>
                <a:gd name="connsiteY153" fmla="*/ 361507 h 552893"/>
                <a:gd name="connsiteX154" fmla="*/ 569937 w 598963"/>
                <a:gd name="connsiteY154" fmla="*/ 308344 h 552893"/>
                <a:gd name="connsiteX155" fmla="*/ 559304 w 598963"/>
                <a:gd name="connsiteY155" fmla="*/ 233916 h 552893"/>
                <a:gd name="connsiteX156" fmla="*/ 506141 w 598963"/>
                <a:gd name="connsiteY156" fmla="*/ 276447 h 552893"/>
                <a:gd name="connsiteX157" fmla="*/ 474244 w 598963"/>
                <a:gd name="connsiteY157" fmla="*/ 382772 h 552893"/>
                <a:gd name="connsiteX158" fmla="*/ 442346 w 598963"/>
                <a:gd name="connsiteY158" fmla="*/ 414670 h 552893"/>
                <a:gd name="connsiteX159" fmla="*/ 389183 w 598963"/>
                <a:gd name="connsiteY159" fmla="*/ 233916 h 552893"/>
                <a:gd name="connsiteX160" fmla="*/ 378551 w 598963"/>
                <a:gd name="connsiteY160" fmla="*/ 276447 h 552893"/>
                <a:gd name="connsiteX161" fmla="*/ 346653 w 598963"/>
                <a:gd name="connsiteY161" fmla="*/ 318977 h 552893"/>
                <a:gd name="connsiteX162" fmla="*/ 336021 w 598963"/>
                <a:gd name="connsiteY162" fmla="*/ 361507 h 552893"/>
                <a:gd name="connsiteX163" fmla="*/ 314755 w 598963"/>
                <a:gd name="connsiteY163" fmla="*/ 435935 h 552893"/>
                <a:gd name="connsiteX164" fmla="*/ 304123 w 598963"/>
                <a:gd name="connsiteY164" fmla="*/ 382772 h 552893"/>
                <a:gd name="connsiteX165" fmla="*/ 314755 w 598963"/>
                <a:gd name="connsiteY165" fmla="*/ 116958 h 552893"/>
                <a:gd name="connsiteX166" fmla="*/ 293490 w 598963"/>
                <a:gd name="connsiteY166" fmla="*/ 180754 h 552893"/>
                <a:gd name="connsiteX167" fmla="*/ 261593 w 598963"/>
                <a:gd name="connsiteY167" fmla="*/ 255182 h 552893"/>
                <a:gd name="connsiteX168" fmla="*/ 240327 w 598963"/>
                <a:gd name="connsiteY168" fmla="*/ 318977 h 552893"/>
                <a:gd name="connsiteX169" fmla="*/ 229695 w 598963"/>
                <a:gd name="connsiteY169" fmla="*/ 276447 h 552893"/>
                <a:gd name="connsiteX170" fmla="*/ 250960 w 598963"/>
                <a:gd name="connsiteY170" fmla="*/ 233916 h 552893"/>
                <a:gd name="connsiteX171" fmla="*/ 272225 w 598963"/>
                <a:gd name="connsiteY171" fmla="*/ 170121 h 552893"/>
                <a:gd name="connsiteX172" fmla="*/ 282858 w 598963"/>
                <a:gd name="connsiteY172" fmla="*/ 138223 h 552893"/>
                <a:gd name="connsiteX173" fmla="*/ 261593 w 598963"/>
                <a:gd name="connsiteY173" fmla="*/ 255182 h 552893"/>
                <a:gd name="connsiteX174" fmla="*/ 240327 w 598963"/>
                <a:gd name="connsiteY174" fmla="*/ 287079 h 552893"/>
                <a:gd name="connsiteX175" fmla="*/ 229695 w 598963"/>
                <a:gd name="connsiteY175" fmla="*/ 329609 h 552893"/>
                <a:gd name="connsiteX176" fmla="*/ 219062 w 598963"/>
                <a:gd name="connsiteY176" fmla="*/ 361507 h 552893"/>
                <a:gd name="connsiteX177" fmla="*/ 187165 w 598963"/>
                <a:gd name="connsiteY177" fmla="*/ 446568 h 552893"/>
                <a:gd name="connsiteX178" fmla="*/ 208430 w 598963"/>
                <a:gd name="connsiteY178" fmla="*/ 329609 h 552893"/>
                <a:gd name="connsiteX179" fmla="*/ 229695 w 598963"/>
                <a:gd name="connsiteY179" fmla="*/ 297712 h 552893"/>
                <a:gd name="connsiteX180" fmla="*/ 250960 w 598963"/>
                <a:gd name="connsiteY180" fmla="*/ 255182 h 552893"/>
                <a:gd name="connsiteX181" fmla="*/ 261593 w 598963"/>
                <a:gd name="connsiteY181" fmla="*/ 223284 h 552893"/>
                <a:gd name="connsiteX182" fmla="*/ 229695 w 598963"/>
                <a:gd name="connsiteY182" fmla="*/ 255182 h 552893"/>
                <a:gd name="connsiteX183" fmla="*/ 165900 w 598963"/>
                <a:gd name="connsiteY183" fmla="*/ 276447 h 552893"/>
                <a:gd name="connsiteX184" fmla="*/ 80839 w 598963"/>
                <a:gd name="connsiteY184" fmla="*/ 233916 h 552893"/>
                <a:gd name="connsiteX185" fmla="*/ 112737 w 598963"/>
                <a:gd name="connsiteY185" fmla="*/ 202019 h 552893"/>
                <a:gd name="connsiteX186" fmla="*/ 240327 w 598963"/>
                <a:gd name="connsiteY186" fmla="*/ 255182 h 552893"/>
                <a:gd name="connsiteX187" fmla="*/ 229695 w 598963"/>
                <a:gd name="connsiteY187" fmla="*/ 393405 h 552893"/>
                <a:gd name="connsiteX188" fmla="*/ 155267 w 598963"/>
                <a:gd name="connsiteY188" fmla="*/ 489098 h 552893"/>
                <a:gd name="connsiteX189" fmla="*/ 144634 w 598963"/>
                <a:gd name="connsiteY189" fmla="*/ 425302 h 552893"/>
                <a:gd name="connsiteX190" fmla="*/ 155267 w 598963"/>
                <a:gd name="connsiteY190" fmla="*/ 393405 h 552893"/>
                <a:gd name="connsiteX191" fmla="*/ 187165 w 598963"/>
                <a:gd name="connsiteY191" fmla="*/ 329609 h 552893"/>
                <a:gd name="connsiteX192" fmla="*/ 219062 w 598963"/>
                <a:gd name="connsiteY192" fmla="*/ 255182 h 552893"/>
                <a:gd name="connsiteX193" fmla="*/ 261593 w 598963"/>
                <a:gd name="connsiteY193" fmla="*/ 223284 h 552893"/>
                <a:gd name="connsiteX194" fmla="*/ 293490 w 598963"/>
                <a:gd name="connsiteY194" fmla="*/ 180754 h 552893"/>
                <a:gd name="connsiteX195" fmla="*/ 336021 w 598963"/>
                <a:gd name="connsiteY195" fmla="*/ 170121 h 552893"/>
                <a:gd name="connsiteX196" fmla="*/ 378551 w 598963"/>
                <a:gd name="connsiteY196" fmla="*/ 148856 h 552893"/>
                <a:gd name="connsiteX197" fmla="*/ 410448 w 598963"/>
                <a:gd name="connsiteY197" fmla="*/ 138223 h 552893"/>
                <a:gd name="connsiteX198" fmla="*/ 452979 w 598963"/>
                <a:gd name="connsiteY198" fmla="*/ 148856 h 552893"/>
                <a:gd name="connsiteX199" fmla="*/ 506141 w 598963"/>
                <a:gd name="connsiteY199" fmla="*/ 212651 h 552893"/>
                <a:gd name="connsiteX200" fmla="*/ 495509 w 598963"/>
                <a:gd name="connsiteY200" fmla="*/ 308344 h 552893"/>
                <a:gd name="connsiteX201" fmla="*/ 442346 w 598963"/>
                <a:gd name="connsiteY201" fmla="*/ 340242 h 552893"/>
                <a:gd name="connsiteX202" fmla="*/ 325388 w 598963"/>
                <a:gd name="connsiteY202" fmla="*/ 382772 h 552893"/>
                <a:gd name="connsiteX203" fmla="*/ 261593 w 598963"/>
                <a:gd name="connsiteY203" fmla="*/ 393405 h 552893"/>
                <a:gd name="connsiteX204" fmla="*/ 80839 w 598963"/>
                <a:gd name="connsiteY204" fmla="*/ 382772 h 552893"/>
                <a:gd name="connsiteX205" fmla="*/ 59574 w 598963"/>
                <a:gd name="connsiteY205" fmla="*/ 350875 h 552893"/>
                <a:gd name="connsiteX206" fmla="*/ 70207 w 598963"/>
                <a:gd name="connsiteY206" fmla="*/ 255182 h 552893"/>
                <a:gd name="connsiteX207" fmla="*/ 112737 w 598963"/>
                <a:gd name="connsiteY207" fmla="*/ 180754 h 552893"/>
                <a:gd name="connsiteX208" fmla="*/ 155267 w 598963"/>
                <a:gd name="connsiteY208" fmla="*/ 148856 h 552893"/>
                <a:gd name="connsiteX209" fmla="*/ 229695 w 598963"/>
                <a:gd name="connsiteY209" fmla="*/ 106326 h 552893"/>
                <a:gd name="connsiteX210" fmla="*/ 272225 w 598963"/>
                <a:gd name="connsiteY210" fmla="*/ 95693 h 552893"/>
                <a:gd name="connsiteX211" fmla="*/ 357286 w 598963"/>
                <a:gd name="connsiteY211" fmla="*/ 106326 h 552893"/>
                <a:gd name="connsiteX212" fmla="*/ 378551 w 598963"/>
                <a:gd name="connsiteY212" fmla="*/ 138223 h 552893"/>
                <a:gd name="connsiteX213" fmla="*/ 357286 w 598963"/>
                <a:gd name="connsiteY213" fmla="*/ 265814 h 552893"/>
                <a:gd name="connsiteX214" fmla="*/ 304123 w 598963"/>
                <a:gd name="connsiteY214" fmla="*/ 318977 h 552893"/>
                <a:gd name="connsiteX215" fmla="*/ 219062 w 598963"/>
                <a:gd name="connsiteY215" fmla="*/ 340242 h 552893"/>
                <a:gd name="connsiteX216" fmla="*/ 134002 w 598963"/>
                <a:gd name="connsiteY216" fmla="*/ 329609 h 552893"/>
                <a:gd name="connsiteX217" fmla="*/ 229695 w 598963"/>
                <a:gd name="connsiteY217" fmla="*/ 116958 h 552893"/>
                <a:gd name="connsiteX218" fmla="*/ 282858 w 598963"/>
                <a:gd name="connsiteY218" fmla="*/ 85061 h 552893"/>
                <a:gd name="connsiteX219" fmla="*/ 357286 w 598963"/>
                <a:gd name="connsiteY219" fmla="*/ 31898 h 552893"/>
                <a:gd name="connsiteX220" fmla="*/ 399816 w 598963"/>
                <a:gd name="connsiteY220" fmla="*/ 21265 h 552893"/>
                <a:gd name="connsiteX221" fmla="*/ 474244 w 598963"/>
                <a:gd name="connsiteY221" fmla="*/ 0 h 552893"/>
                <a:gd name="connsiteX222" fmla="*/ 538039 w 598963"/>
                <a:gd name="connsiteY222" fmla="*/ 10633 h 552893"/>
                <a:gd name="connsiteX223" fmla="*/ 548672 w 598963"/>
                <a:gd name="connsiteY223" fmla="*/ 63795 h 552893"/>
                <a:gd name="connsiteX224" fmla="*/ 527407 w 598963"/>
                <a:gd name="connsiteY224" fmla="*/ 212651 h 552893"/>
                <a:gd name="connsiteX225" fmla="*/ 506141 w 598963"/>
                <a:gd name="connsiteY225" fmla="*/ 276447 h 552893"/>
                <a:gd name="connsiteX226" fmla="*/ 495509 w 598963"/>
                <a:gd name="connsiteY226" fmla="*/ 308344 h 552893"/>
                <a:gd name="connsiteX227" fmla="*/ 484876 w 598963"/>
                <a:gd name="connsiteY227" fmla="*/ 340242 h 552893"/>
                <a:gd name="connsiteX228" fmla="*/ 421081 w 598963"/>
                <a:gd name="connsiteY228" fmla="*/ 382772 h 552893"/>
                <a:gd name="connsiteX229" fmla="*/ 389183 w 598963"/>
                <a:gd name="connsiteY229" fmla="*/ 425302 h 552893"/>
                <a:gd name="connsiteX230" fmla="*/ 346653 w 598963"/>
                <a:gd name="connsiteY230" fmla="*/ 446568 h 552893"/>
                <a:gd name="connsiteX231" fmla="*/ 314755 w 598963"/>
                <a:gd name="connsiteY231" fmla="*/ 467833 h 552893"/>
                <a:gd name="connsiteX232" fmla="*/ 261593 w 598963"/>
                <a:gd name="connsiteY232" fmla="*/ 478465 h 552893"/>
                <a:gd name="connsiteX233" fmla="*/ 229695 w 598963"/>
                <a:gd name="connsiteY233" fmla="*/ 489098 h 552893"/>
                <a:gd name="connsiteX234" fmla="*/ 187165 w 598963"/>
                <a:gd name="connsiteY234" fmla="*/ 499730 h 552893"/>
                <a:gd name="connsiteX235" fmla="*/ 6411 w 598963"/>
                <a:gd name="connsiteY235" fmla="*/ 489098 h 552893"/>
                <a:gd name="connsiteX236" fmla="*/ 17044 w 598963"/>
                <a:gd name="connsiteY236" fmla="*/ 435935 h 552893"/>
                <a:gd name="connsiteX237" fmla="*/ 70207 w 598963"/>
                <a:gd name="connsiteY237" fmla="*/ 393405 h 552893"/>
                <a:gd name="connsiteX238" fmla="*/ 112737 w 598963"/>
                <a:gd name="connsiteY238" fmla="*/ 361507 h 552893"/>
                <a:gd name="connsiteX239" fmla="*/ 144634 w 598963"/>
                <a:gd name="connsiteY239" fmla="*/ 350875 h 552893"/>
                <a:gd name="connsiteX240" fmla="*/ 176532 w 598963"/>
                <a:gd name="connsiteY240" fmla="*/ 318977 h 552893"/>
                <a:gd name="connsiteX241" fmla="*/ 229695 w 598963"/>
                <a:gd name="connsiteY241" fmla="*/ 276447 h 552893"/>
                <a:gd name="connsiteX242" fmla="*/ 272225 w 598963"/>
                <a:gd name="connsiteY242" fmla="*/ 233916 h 552893"/>
                <a:gd name="connsiteX243" fmla="*/ 325388 w 598963"/>
                <a:gd name="connsiteY243" fmla="*/ 223284 h 552893"/>
                <a:gd name="connsiteX244" fmla="*/ 399816 w 598963"/>
                <a:gd name="connsiteY244" fmla="*/ 191386 h 552893"/>
                <a:gd name="connsiteX245" fmla="*/ 442346 w 598963"/>
                <a:gd name="connsiteY245" fmla="*/ 212651 h 552893"/>
                <a:gd name="connsiteX246" fmla="*/ 378551 w 598963"/>
                <a:gd name="connsiteY246" fmla="*/ 414670 h 552893"/>
                <a:gd name="connsiteX247" fmla="*/ 336021 w 598963"/>
                <a:gd name="connsiteY247" fmla="*/ 425302 h 552893"/>
                <a:gd name="connsiteX248" fmla="*/ 261593 w 598963"/>
                <a:gd name="connsiteY248" fmla="*/ 393405 h 552893"/>
                <a:gd name="connsiteX249" fmla="*/ 304123 w 598963"/>
                <a:gd name="connsiteY249" fmla="*/ 350875 h 552893"/>
                <a:gd name="connsiteX250" fmla="*/ 357286 w 598963"/>
                <a:gd name="connsiteY250" fmla="*/ 308344 h 552893"/>
                <a:gd name="connsiteX251" fmla="*/ 452979 w 598963"/>
                <a:gd name="connsiteY251" fmla="*/ 255182 h 552893"/>
                <a:gd name="connsiteX252" fmla="*/ 452979 w 598963"/>
                <a:gd name="connsiteY252" fmla="*/ 372140 h 552893"/>
                <a:gd name="connsiteX253" fmla="*/ 431714 w 598963"/>
                <a:gd name="connsiteY253" fmla="*/ 404037 h 552893"/>
                <a:gd name="connsiteX254" fmla="*/ 421081 w 598963"/>
                <a:gd name="connsiteY254" fmla="*/ 435935 h 552893"/>
                <a:gd name="connsiteX255" fmla="*/ 378551 w 598963"/>
                <a:gd name="connsiteY255" fmla="*/ 520995 h 552893"/>
                <a:gd name="connsiteX256" fmla="*/ 314755 w 598963"/>
                <a:gd name="connsiteY256" fmla="*/ 552893 h 552893"/>
                <a:gd name="connsiteX257" fmla="*/ 293490 w 598963"/>
                <a:gd name="connsiteY257" fmla="*/ 520995 h 552893"/>
                <a:gd name="connsiteX258" fmla="*/ 357286 w 598963"/>
                <a:gd name="connsiteY258" fmla="*/ 404037 h 552893"/>
                <a:gd name="connsiteX259" fmla="*/ 452979 w 598963"/>
                <a:gd name="connsiteY259" fmla="*/ 329609 h 552893"/>
                <a:gd name="connsiteX260" fmla="*/ 506141 w 598963"/>
                <a:gd name="connsiteY260" fmla="*/ 287079 h 552893"/>
                <a:gd name="connsiteX261" fmla="*/ 569937 w 598963"/>
                <a:gd name="connsiteY261" fmla="*/ 265814 h 552893"/>
                <a:gd name="connsiteX262" fmla="*/ 591202 w 598963"/>
                <a:gd name="connsiteY262" fmla="*/ 297712 h 552893"/>
                <a:gd name="connsiteX263" fmla="*/ 527407 w 598963"/>
                <a:gd name="connsiteY263" fmla="*/ 372140 h 552893"/>
                <a:gd name="connsiteX264" fmla="*/ 516774 w 598963"/>
                <a:gd name="connsiteY264" fmla="*/ 340242 h 552893"/>
                <a:gd name="connsiteX265" fmla="*/ 548672 w 598963"/>
                <a:gd name="connsiteY265" fmla="*/ 350875 h 552893"/>
                <a:gd name="connsiteX266" fmla="*/ 421081 w 598963"/>
                <a:gd name="connsiteY266" fmla="*/ 361507 h 552893"/>
                <a:gd name="connsiteX267" fmla="*/ 389183 w 598963"/>
                <a:gd name="connsiteY267" fmla="*/ 372140 h 5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598963" h="552893">
                  <a:moveTo>
                    <a:pt x="187165" y="127591"/>
                  </a:moveTo>
                  <a:cubicBezTo>
                    <a:pt x="169444" y="141768"/>
                    <a:pt x="151081" y="155177"/>
                    <a:pt x="134002" y="170121"/>
                  </a:cubicBezTo>
                  <a:cubicBezTo>
                    <a:pt x="122686" y="180023"/>
                    <a:pt x="111730" y="190467"/>
                    <a:pt x="102104" y="202019"/>
                  </a:cubicBezTo>
                  <a:cubicBezTo>
                    <a:pt x="93923" y="211836"/>
                    <a:pt x="68442" y="237015"/>
                    <a:pt x="80839" y="233916"/>
                  </a:cubicBezTo>
                  <a:cubicBezTo>
                    <a:pt x="158906" y="214398"/>
                    <a:pt x="129627" y="189060"/>
                    <a:pt x="176532" y="148856"/>
                  </a:cubicBezTo>
                  <a:cubicBezTo>
                    <a:pt x="188566" y="138541"/>
                    <a:pt x="206164" y="136804"/>
                    <a:pt x="219062" y="127591"/>
                  </a:cubicBezTo>
                  <a:cubicBezTo>
                    <a:pt x="231298" y="118851"/>
                    <a:pt x="265997" y="95693"/>
                    <a:pt x="250960" y="95693"/>
                  </a:cubicBezTo>
                  <a:cubicBezTo>
                    <a:pt x="233239" y="95693"/>
                    <a:pt x="222607" y="116958"/>
                    <a:pt x="208430" y="127591"/>
                  </a:cubicBezTo>
                  <a:cubicBezTo>
                    <a:pt x="141397" y="239312"/>
                    <a:pt x="211081" y="132916"/>
                    <a:pt x="144634" y="212651"/>
                  </a:cubicBezTo>
                  <a:cubicBezTo>
                    <a:pt x="136453" y="222468"/>
                    <a:pt x="136148" y="244549"/>
                    <a:pt x="123369" y="244549"/>
                  </a:cubicBezTo>
                  <a:cubicBezTo>
                    <a:pt x="112161" y="244549"/>
                    <a:pt x="126077" y="220576"/>
                    <a:pt x="134002" y="212651"/>
                  </a:cubicBezTo>
                  <a:cubicBezTo>
                    <a:pt x="152074" y="194579"/>
                    <a:pt x="197797" y="170121"/>
                    <a:pt x="197797" y="170121"/>
                  </a:cubicBezTo>
                  <a:cubicBezTo>
                    <a:pt x="232964" y="117369"/>
                    <a:pt x="228096" y="129190"/>
                    <a:pt x="165900" y="191386"/>
                  </a:cubicBezTo>
                  <a:cubicBezTo>
                    <a:pt x="134303" y="222983"/>
                    <a:pt x="134906" y="215083"/>
                    <a:pt x="187165" y="202019"/>
                  </a:cubicBezTo>
                  <a:cubicBezTo>
                    <a:pt x="204760" y="188822"/>
                    <a:pt x="280398" y="130864"/>
                    <a:pt x="293490" y="127591"/>
                  </a:cubicBezTo>
                  <a:lnTo>
                    <a:pt x="336021" y="116958"/>
                  </a:lnTo>
                  <a:cubicBezTo>
                    <a:pt x="373397" y="60895"/>
                    <a:pt x="335735" y="101892"/>
                    <a:pt x="399816" y="74428"/>
                  </a:cubicBezTo>
                  <a:cubicBezTo>
                    <a:pt x="411562" y="69394"/>
                    <a:pt x="437429" y="41733"/>
                    <a:pt x="431714" y="53163"/>
                  </a:cubicBezTo>
                  <a:cubicBezTo>
                    <a:pt x="422747" y="71095"/>
                    <a:pt x="404271" y="82491"/>
                    <a:pt x="389183" y="95693"/>
                  </a:cubicBezTo>
                  <a:cubicBezTo>
                    <a:pt x="375847" y="107362"/>
                    <a:pt x="361073" y="117291"/>
                    <a:pt x="346653" y="127591"/>
                  </a:cubicBezTo>
                  <a:cubicBezTo>
                    <a:pt x="336254" y="135019"/>
                    <a:pt x="324211" y="140260"/>
                    <a:pt x="314755" y="148856"/>
                  </a:cubicBezTo>
                  <a:cubicBezTo>
                    <a:pt x="285085" y="175829"/>
                    <a:pt x="267735" y="221236"/>
                    <a:pt x="229695" y="233916"/>
                  </a:cubicBezTo>
                  <a:cubicBezTo>
                    <a:pt x="196003" y="245147"/>
                    <a:pt x="195346" y="242258"/>
                    <a:pt x="165900" y="265814"/>
                  </a:cubicBezTo>
                  <a:cubicBezTo>
                    <a:pt x="158072" y="272076"/>
                    <a:pt x="135124" y="290249"/>
                    <a:pt x="144634" y="287079"/>
                  </a:cubicBezTo>
                  <a:cubicBezTo>
                    <a:pt x="211253" y="264873"/>
                    <a:pt x="180827" y="262592"/>
                    <a:pt x="219062" y="233916"/>
                  </a:cubicBezTo>
                  <a:cubicBezTo>
                    <a:pt x="277557" y="190045"/>
                    <a:pt x="313518" y="181166"/>
                    <a:pt x="250960" y="202019"/>
                  </a:cubicBezTo>
                  <a:cubicBezTo>
                    <a:pt x="240327" y="212651"/>
                    <a:pt x="232117" y="226456"/>
                    <a:pt x="219062" y="233916"/>
                  </a:cubicBezTo>
                  <a:cubicBezTo>
                    <a:pt x="206374" y="241166"/>
                    <a:pt x="190215" y="239418"/>
                    <a:pt x="176532" y="244549"/>
                  </a:cubicBezTo>
                  <a:cubicBezTo>
                    <a:pt x="161691" y="250114"/>
                    <a:pt x="147593" y="257659"/>
                    <a:pt x="134002" y="265814"/>
                  </a:cubicBezTo>
                  <a:cubicBezTo>
                    <a:pt x="112087" y="278963"/>
                    <a:pt x="52135" y="326416"/>
                    <a:pt x="70207" y="308344"/>
                  </a:cubicBezTo>
                  <a:cubicBezTo>
                    <a:pt x="91472" y="287079"/>
                    <a:pt x="111525" y="264529"/>
                    <a:pt x="134002" y="244549"/>
                  </a:cubicBezTo>
                  <a:cubicBezTo>
                    <a:pt x="153324" y="227374"/>
                    <a:pt x="186427" y="213021"/>
                    <a:pt x="208430" y="202019"/>
                  </a:cubicBezTo>
                  <a:cubicBezTo>
                    <a:pt x="219062" y="191386"/>
                    <a:pt x="228091" y="178861"/>
                    <a:pt x="240327" y="170121"/>
                  </a:cubicBezTo>
                  <a:cubicBezTo>
                    <a:pt x="263317" y="153700"/>
                    <a:pt x="288727" y="146900"/>
                    <a:pt x="314755" y="138223"/>
                  </a:cubicBezTo>
                  <a:cubicBezTo>
                    <a:pt x="318299" y="148856"/>
                    <a:pt x="331902" y="161001"/>
                    <a:pt x="325388" y="170121"/>
                  </a:cubicBezTo>
                  <a:cubicBezTo>
                    <a:pt x="314271" y="185685"/>
                    <a:pt x="243603" y="223398"/>
                    <a:pt x="219062" y="233916"/>
                  </a:cubicBezTo>
                  <a:cubicBezTo>
                    <a:pt x="208761" y="238331"/>
                    <a:pt x="197797" y="241005"/>
                    <a:pt x="187165" y="244549"/>
                  </a:cubicBezTo>
                  <a:cubicBezTo>
                    <a:pt x="172988" y="255182"/>
                    <a:pt x="159054" y="266147"/>
                    <a:pt x="144634" y="276447"/>
                  </a:cubicBezTo>
                  <a:cubicBezTo>
                    <a:pt x="134236" y="283874"/>
                    <a:pt x="107022" y="309141"/>
                    <a:pt x="112737" y="297712"/>
                  </a:cubicBezTo>
                  <a:cubicBezTo>
                    <a:pt x="172991" y="177203"/>
                    <a:pt x="155265" y="244551"/>
                    <a:pt x="219062" y="180754"/>
                  </a:cubicBezTo>
                  <a:cubicBezTo>
                    <a:pt x="231593" y="168223"/>
                    <a:pt x="238429" y="150754"/>
                    <a:pt x="250960" y="138223"/>
                  </a:cubicBezTo>
                  <a:cubicBezTo>
                    <a:pt x="284844" y="104339"/>
                    <a:pt x="296715" y="107522"/>
                    <a:pt x="336021" y="85061"/>
                  </a:cubicBezTo>
                  <a:cubicBezTo>
                    <a:pt x="347116" y="78721"/>
                    <a:pt x="357286" y="70884"/>
                    <a:pt x="367918" y="63795"/>
                  </a:cubicBezTo>
                  <a:cubicBezTo>
                    <a:pt x="364374" y="77972"/>
                    <a:pt x="365666" y="94354"/>
                    <a:pt x="357286" y="106326"/>
                  </a:cubicBezTo>
                  <a:cubicBezTo>
                    <a:pt x="340040" y="130963"/>
                    <a:pt x="322020" y="160610"/>
                    <a:pt x="293490" y="170121"/>
                  </a:cubicBezTo>
                  <a:cubicBezTo>
                    <a:pt x="282858" y="173665"/>
                    <a:pt x="271796" y="176116"/>
                    <a:pt x="261593" y="180754"/>
                  </a:cubicBezTo>
                  <a:cubicBezTo>
                    <a:pt x="185776" y="215216"/>
                    <a:pt x="194574" y="211256"/>
                    <a:pt x="144634" y="244549"/>
                  </a:cubicBezTo>
                  <a:cubicBezTo>
                    <a:pt x="182072" y="188394"/>
                    <a:pt x="146882" y="233509"/>
                    <a:pt x="208430" y="180754"/>
                  </a:cubicBezTo>
                  <a:cubicBezTo>
                    <a:pt x="219847" y="170968"/>
                    <a:pt x="227272" y="156316"/>
                    <a:pt x="240327" y="148856"/>
                  </a:cubicBezTo>
                  <a:cubicBezTo>
                    <a:pt x="253015" y="141606"/>
                    <a:pt x="268807" y="142238"/>
                    <a:pt x="282858" y="138223"/>
                  </a:cubicBezTo>
                  <a:cubicBezTo>
                    <a:pt x="293634" y="135144"/>
                    <a:pt x="304123" y="131135"/>
                    <a:pt x="314755" y="127591"/>
                  </a:cubicBezTo>
                  <a:cubicBezTo>
                    <a:pt x="311211" y="155944"/>
                    <a:pt x="311053" y="184930"/>
                    <a:pt x="304123" y="212651"/>
                  </a:cubicBezTo>
                  <a:cubicBezTo>
                    <a:pt x="300279" y="228028"/>
                    <a:pt x="292760" y="242805"/>
                    <a:pt x="282858" y="255182"/>
                  </a:cubicBezTo>
                  <a:cubicBezTo>
                    <a:pt x="264071" y="278665"/>
                    <a:pt x="245961" y="305528"/>
                    <a:pt x="219062" y="318977"/>
                  </a:cubicBezTo>
                  <a:cubicBezTo>
                    <a:pt x="123977" y="366519"/>
                    <a:pt x="164075" y="351482"/>
                    <a:pt x="102104" y="372140"/>
                  </a:cubicBezTo>
                  <a:cubicBezTo>
                    <a:pt x="84383" y="368596"/>
                    <a:pt x="44558" y="379039"/>
                    <a:pt x="48941" y="361507"/>
                  </a:cubicBezTo>
                  <a:cubicBezTo>
                    <a:pt x="57450" y="327469"/>
                    <a:pt x="98560" y="311888"/>
                    <a:pt x="123369" y="287079"/>
                  </a:cubicBezTo>
                  <a:cubicBezTo>
                    <a:pt x="203260" y="207188"/>
                    <a:pt x="125261" y="278312"/>
                    <a:pt x="219062" y="212651"/>
                  </a:cubicBezTo>
                  <a:cubicBezTo>
                    <a:pt x="237654" y="199637"/>
                    <a:pt x="253633" y="183135"/>
                    <a:pt x="272225" y="170121"/>
                  </a:cubicBezTo>
                  <a:cubicBezTo>
                    <a:pt x="289155" y="158270"/>
                    <a:pt x="306574" y="146775"/>
                    <a:pt x="325388" y="138223"/>
                  </a:cubicBezTo>
                  <a:cubicBezTo>
                    <a:pt x="345794" y="128947"/>
                    <a:pt x="389183" y="116958"/>
                    <a:pt x="389183" y="116958"/>
                  </a:cubicBezTo>
                  <a:cubicBezTo>
                    <a:pt x="392727" y="134679"/>
                    <a:pt x="401452" y="152123"/>
                    <a:pt x="399816" y="170121"/>
                  </a:cubicBezTo>
                  <a:cubicBezTo>
                    <a:pt x="396647" y="204978"/>
                    <a:pt x="367374" y="259451"/>
                    <a:pt x="346653" y="287079"/>
                  </a:cubicBezTo>
                  <a:cubicBezTo>
                    <a:pt x="337631" y="299108"/>
                    <a:pt x="323987" y="307108"/>
                    <a:pt x="314755" y="318977"/>
                  </a:cubicBezTo>
                  <a:cubicBezTo>
                    <a:pt x="269395" y="377297"/>
                    <a:pt x="287817" y="381458"/>
                    <a:pt x="229695" y="414670"/>
                  </a:cubicBezTo>
                  <a:cubicBezTo>
                    <a:pt x="219964" y="420231"/>
                    <a:pt x="208430" y="421758"/>
                    <a:pt x="197797" y="425302"/>
                  </a:cubicBezTo>
                  <a:cubicBezTo>
                    <a:pt x="187165" y="435935"/>
                    <a:pt x="178955" y="449740"/>
                    <a:pt x="165900" y="457200"/>
                  </a:cubicBezTo>
                  <a:cubicBezTo>
                    <a:pt x="153212" y="464450"/>
                    <a:pt x="137232" y="463212"/>
                    <a:pt x="123369" y="467833"/>
                  </a:cubicBezTo>
                  <a:cubicBezTo>
                    <a:pt x="105263" y="473869"/>
                    <a:pt x="87928" y="482010"/>
                    <a:pt x="70207" y="489098"/>
                  </a:cubicBezTo>
                  <a:cubicBezTo>
                    <a:pt x="73751" y="460744"/>
                    <a:pt x="69849" y="430413"/>
                    <a:pt x="80839" y="404037"/>
                  </a:cubicBezTo>
                  <a:cubicBezTo>
                    <a:pt x="88550" y="385530"/>
                    <a:pt x="108147" y="374555"/>
                    <a:pt x="123369" y="361507"/>
                  </a:cubicBezTo>
                  <a:cubicBezTo>
                    <a:pt x="133071" y="353191"/>
                    <a:pt x="144172" y="346582"/>
                    <a:pt x="155267" y="340242"/>
                  </a:cubicBezTo>
                  <a:cubicBezTo>
                    <a:pt x="192055" y="319220"/>
                    <a:pt x="193909" y="320273"/>
                    <a:pt x="229695" y="308344"/>
                  </a:cubicBezTo>
                  <a:cubicBezTo>
                    <a:pt x="243872" y="297712"/>
                    <a:pt x="256375" y="284372"/>
                    <a:pt x="272225" y="276447"/>
                  </a:cubicBezTo>
                  <a:cubicBezTo>
                    <a:pt x="308196" y="258462"/>
                    <a:pt x="350295" y="252327"/>
                    <a:pt x="389183" y="244549"/>
                  </a:cubicBezTo>
                  <a:cubicBezTo>
                    <a:pt x="425431" y="253611"/>
                    <a:pt x="464031" y="248215"/>
                    <a:pt x="421081" y="308344"/>
                  </a:cubicBezTo>
                  <a:cubicBezTo>
                    <a:pt x="351366" y="405944"/>
                    <a:pt x="347399" y="396700"/>
                    <a:pt x="261593" y="425302"/>
                  </a:cubicBezTo>
                  <a:cubicBezTo>
                    <a:pt x="218867" y="453787"/>
                    <a:pt x="188414" y="485850"/>
                    <a:pt x="240327" y="350875"/>
                  </a:cubicBezTo>
                  <a:cubicBezTo>
                    <a:pt x="247524" y="332162"/>
                    <a:pt x="269810" y="323567"/>
                    <a:pt x="282858" y="308344"/>
                  </a:cubicBezTo>
                  <a:cubicBezTo>
                    <a:pt x="315557" y="270195"/>
                    <a:pt x="317129" y="222494"/>
                    <a:pt x="378551" y="202019"/>
                  </a:cubicBezTo>
                  <a:cubicBezTo>
                    <a:pt x="453364" y="177080"/>
                    <a:pt x="360996" y="209542"/>
                    <a:pt x="452979" y="170121"/>
                  </a:cubicBezTo>
                  <a:cubicBezTo>
                    <a:pt x="463280" y="165706"/>
                    <a:pt x="474244" y="163033"/>
                    <a:pt x="484876" y="159489"/>
                  </a:cubicBezTo>
                  <a:cubicBezTo>
                    <a:pt x="495509" y="163033"/>
                    <a:pt x="507449" y="163904"/>
                    <a:pt x="516774" y="170121"/>
                  </a:cubicBezTo>
                  <a:cubicBezTo>
                    <a:pt x="570915" y="206215"/>
                    <a:pt x="559587" y="238621"/>
                    <a:pt x="527407" y="308344"/>
                  </a:cubicBezTo>
                  <a:cubicBezTo>
                    <a:pt x="519981" y="324434"/>
                    <a:pt x="499296" y="329942"/>
                    <a:pt x="484876" y="340242"/>
                  </a:cubicBezTo>
                  <a:cubicBezTo>
                    <a:pt x="460461" y="357681"/>
                    <a:pt x="438769" y="371444"/>
                    <a:pt x="410448" y="382772"/>
                  </a:cubicBezTo>
                  <a:cubicBezTo>
                    <a:pt x="389636" y="391097"/>
                    <a:pt x="368763" y="400352"/>
                    <a:pt x="346653" y="404037"/>
                  </a:cubicBezTo>
                  <a:cubicBezTo>
                    <a:pt x="271803" y="416513"/>
                    <a:pt x="303310" y="407853"/>
                    <a:pt x="250960" y="425302"/>
                  </a:cubicBezTo>
                  <a:cubicBezTo>
                    <a:pt x="236783" y="421758"/>
                    <a:pt x="212275" y="428768"/>
                    <a:pt x="208430" y="414670"/>
                  </a:cubicBezTo>
                  <a:cubicBezTo>
                    <a:pt x="190526" y="349022"/>
                    <a:pt x="212765" y="307828"/>
                    <a:pt x="250960" y="265814"/>
                  </a:cubicBezTo>
                  <a:cubicBezTo>
                    <a:pt x="297796" y="214295"/>
                    <a:pt x="326217" y="188106"/>
                    <a:pt x="378551" y="148856"/>
                  </a:cubicBezTo>
                  <a:cubicBezTo>
                    <a:pt x="388774" y="141189"/>
                    <a:pt x="399353" y="133931"/>
                    <a:pt x="410448" y="127591"/>
                  </a:cubicBezTo>
                  <a:cubicBezTo>
                    <a:pt x="424210" y="119727"/>
                    <a:pt x="439217" y="114190"/>
                    <a:pt x="452979" y="106326"/>
                  </a:cubicBezTo>
                  <a:cubicBezTo>
                    <a:pt x="510694" y="73346"/>
                    <a:pt x="458288" y="93924"/>
                    <a:pt x="516774" y="74428"/>
                  </a:cubicBezTo>
                  <a:cubicBezTo>
                    <a:pt x="527407" y="81516"/>
                    <a:pt x="547611" y="82958"/>
                    <a:pt x="548672" y="95693"/>
                  </a:cubicBezTo>
                  <a:cubicBezTo>
                    <a:pt x="552256" y="138695"/>
                    <a:pt x="531312" y="204276"/>
                    <a:pt x="506141" y="244549"/>
                  </a:cubicBezTo>
                  <a:cubicBezTo>
                    <a:pt x="496749" y="259576"/>
                    <a:pt x="486774" y="274548"/>
                    <a:pt x="474244" y="287079"/>
                  </a:cubicBezTo>
                  <a:cubicBezTo>
                    <a:pt x="456866" y="304458"/>
                    <a:pt x="420950" y="325147"/>
                    <a:pt x="399816" y="340242"/>
                  </a:cubicBezTo>
                  <a:cubicBezTo>
                    <a:pt x="385396" y="350542"/>
                    <a:pt x="372672" y="363348"/>
                    <a:pt x="357286" y="372140"/>
                  </a:cubicBezTo>
                  <a:cubicBezTo>
                    <a:pt x="344544" y="379421"/>
                    <a:pt x="293209" y="390448"/>
                    <a:pt x="282858" y="393405"/>
                  </a:cubicBezTo>
                  <a:cubicBezTo>
                    <a:pt x="208633" y="414612"/>
                    <a:pt x="303537" y="396526"/>
                    <a:pt x="176532" y="414670"/>
                  </a:cubicBezTo>
                  <a:cubicBezTo>
                    <a:pt x="144634" y="411126"/>
                    <a:pt x="109545" y="418390"/>
                    <a:pt x="80839" y="404037"/>
                  </a:cubicBezTo>
                  <a:cubicBezTo>
                    <a:pt x="67769" y="397502"/>
                    <a:pt x="70207" y="376120"/>
                    <a:pt x="70207" y="361507"/>
                  </a:cubicBezTo>
                  <a:cubicBezTo>
                    <a:pt x="70207" y="317202"/>
                    <a:pt x="76428" y="296625"/>
                    <a:pt x="102104" y="265814"/>
                  </a:cubicBezTo>
                  <a:cubicBezTo>
                    <a:pt x="111730" y="254262"/>
                    <a:pt x="124376" y="245468"/>
                    <a:pt x="134002" y="233916"/>
                  </a:cubicBezTo>
                  <a:cubicBezTo>
                    <a:pt x="148205" y="216872"/>
                    <a:pt x="250848" y="74465"/>
                    <a:pt x="282858" y="63795"/>
                  </a:cubicBezTo>
                  <a:cubicBezTo>
                    <a:pt x="328618" y="48542"/>
                    <a:pt x="303882" y="55881"/>
                    <a:pt x="357286" y="42530"/>
                  </a:cubicBezTo>
                  <a:cubicBezTo>
                    <a:pt x="367918" y="35442"/>
                    <a:pt x="376503" y="22850"/>
                    <a:pt x="389183" y="21265"/>
                  </a:cubicBezTo>
                  <a:cubicBezTo>
                    <a:pt x="437472" y="15229"/>
                    <a:pt x="445890" y="35442"/>
                    <a:pt x="474244" y="63795"/>
                  </a:cubicBezTo>
                  <a:cubicBezTo>
                    <a:pt x="467156" y="109870"/>
                    <a:pt x="461570" y="156201"/>
                    <a:pt x="452979" y="202019"/>
                  </a:cubicBezTo>
                  <a:cubicBezTo>
                    <a:pt x="450914" y="213035"/>
                    <a:pt x="448112" y="224306"/>
                    <a:pt x="442346" y="233916"/>
                  </a:cubicBezTo>
                  <a:cubicBezTo>
                    <a:pt x="437188" y="242512"/>
                    <a:pt x="427343" y="247354"/>
                    <a:pt x="421081" y="255182"/>
                  </a:cubicBezTo>
                  <a:cubicBezTo>
                    <a:pt x="398941" y="282857"/>
                    <a:pt x="386775" y="320583"/>
                    <a:pt x="357286" y="340242"/>
                  </a:cubicBezTo>
                  <a:cubicBezTo>
                    <a:pt x="329998" y="358434"/>
                    <a:pt x="314743" y="370509"/>
                    <a:pt x="282858" y="382772"/>
                  </a:cubicBezTo>
                  <a:cubicBezTo>
                    <a:pt x="251476" y="394842"/>
                    <a:pt x="187165" y="414670"/>
                    <a:pt x="187165" y="414670"/>
                  </a:cubicBezTo>
                  <a:cubicBezTo>
                    <a:pt x="162356" y="411126"/>
                    <a:pt x="135152" y="415245"/>
                    <a:pt x="112737" y="404037"/>
                  </a:cubicBezTo>
                  <a:cubicBezTo>
                    <a:pt x="102713" y="399025"/>
                    <a:pt x="102104" y="383348"/>
                    <a:pt x="102104" y="372140"/>
                  </a:cubicBezTo>
                  <a:cubicBezTo>
                    <a:pt x="102104" y="347079"/>
                    <a:pt x="101529" y="320127"/>
                    <a:pt x="112737" y="297712"/>
                  </a:cubicBezTo>
                  <a:cubicBezTo>
                    <a:pt x="120662" y="281862"/>
                    <a:pt x="141812" y="277347"/>
                    <a:pt x="155267" y="265814"/>
                  </a:cubicBezTo>
                  <a:cubicBezTo>
                    <a:pt x="209062" y="219704"/>
                    <a:pt x="166594" y="240541"/>
                    <a:pt x="240327" y="191386"/>
                  </a:cubicBezTo>
                  <a:cubicBezTo>
                    <a:pt x="253515" y="182594"/>
                    <a:pt x="268681" y="177209"/>
                    <a:pt x="282858" y="170121"/>
                  </a:cubicBezTo>
                  <a:cubicBezTo>
                    <a:pt x="293490" y="159488"/>
                    <a:pt x="302004" y="146192"/>
                    <a:pt x="314755" y="138223"/>
                  </a:cubicBezTo>
                  <a:cubicBezTo>
                    <a:pt x="330940" y="128107"/>
                    <a:pt x="350047" y="123659"/>
                    <a:pt x="367918" y="116958"/>
                  </a:cubicBezTo>
                  <a:cubicBezTo>
                    <a:pt x="398419" y="105520"/>
                    <a:pt x="408840" y="104070"/>
                    <a:pt x="442346" y="95693"/>
                  </a:cubicBezTo>
                  <a:cubicBezTo>
                    <a:pt x="467155" y="99237"/>
                    <a:pt x="493873" y="96148"/>
                    <a:pt x="516774" y="106326"/>
                  </a:cubicBezTo>
                  <a:cubicBezTo>
                    <a:pt x="528451" y="111516"/>
                    <a:pt x="537129" y="125477"/>
                    <a:pt x="538039" y="138223"/>
                  </a:cubicBezTo>
                  <a:cubicBezTo>
                    <a:pt x="540828" y="177271"/>
                    <a:pt x="532943" y="216428"/>
                    <a:pt x="527407" y="255182"/>
                  </a:cubicBezTo>
                  <a:cubicBezTo>
                    <a:pt x="524830" y="273223"/>
                    <a:pt x="503305" y="317915"/>
                    <a:pt x="495509" y="329609"/>
                  </a:cubicBezTo>
                  <a:cubicBezTo>
                    <a:pt x="425650" y="434399"/>
                    <a:pt x="530230" y="247583"/>
                    <a:pt x="452979" y="382772"/>
                  </a:cubicBezTo>
                  <a:cubicBezTo>
                    <a:pt x="445115" y="396534"/>
                    <a:pt x="443890" y="415155"/>
                    <a:pt x="431714" y="425302"/>
                  </a:cubicBezTo>
                  <a:cubicBezTo>
                    <a:pt x="420488" y="434657"/>
                    <a:pt x="403360" y="432391"/>
                    <a:pt x="389183" y="435935"/>
                  </a:cubicBezTo>
                  <a:cubicBezTo>
                    <a:pt x="313229" y="486571"/>
                    <a:pt x="350182" y="472266"/>
                    <a:pt x="282858" y="489098"/>
                  </a:cubicBezTo>
                  <a:cubicBezTo>
                    <a:pt x="268681" y="499730"/>
                    <a:pt x="255713" y="512203"/>
                    <a:pt x="240327" y="520995"/>
                  </a:cubicBezTo>
                  <a:cubicBezTo>
                    <a:pt x="230596" y="526555"/>
                    <a:pt x="214647" y="540953"/>
                    <a:pt x="208430" y="531628"/>
                  </a:cubicBezTo>
                  <a:cubicBezTo>
                    <a:pt x="206083" y="528108"/>
                    <a:pt x="226480" y="464701"/>
                    <a:pt x="229695" y="457200"/>
                  </a:cubicBezTo>
                  <a:cubicBezTo>
                    <a:pt x="256179" y="395404"/>
                    <a:pt x="241180" y="431396"/>
                    <a:pt x="282858" y="382772"/>
                  </a:cubicBezTo>
                  <a:cubicBezTo>
                    <a:pt x="305786" y="356023"/>
                    <a:pt x="317491" y="329174"/>
                    <a:pt x="346653" y="308344"/>
                  </a:cubicBezTo>
                  <a:cubicBezTo>
                    <a:pt x="359551" y="299131"/>
                    <a:pt x="375421" y="294943"/>
                    <a:pt x="389183" y="287079"/>
                  </a:cubicBezTo>
                  <a:cubicBezTo>
                    <a:pt x="446894" y="254102"/>
                    <a:pt x="394498" y="274675"/>
                    <a:pt x="452979" y="255182"/>
                  </a:cubicBezTo>
                  <a:cubicBezTo>
                    <a:pt x="473235" y="315953"/>
                    <a:pt x="474247" y="304783"/>
                    <a:pt x="452979" y="404037"/>
                  </a:cubicBezTo>
                  <a:cubicBezTo>
                    <a:pt x="450302" y="416532"/>
                    <a:pt x="440129" y="426318"/>
                    <a:pt x="431714" y="435935"/>
                  </a:cubicBezTo>
                  <a:cubicBezTo>
                    <a:pt x="415211" y="454796"/>
                    <a:pt x="378551" y="489098"/>
                    <a:pt x="378551" y="489098"/>
                  </a:cubicBezTo>
                  <a:cubicBezTo>
                    <a:pt x="385862" y="452540"/>
                    <a:pt x="389802" y="428454"/>
                    <a:pt x="399816" y="393405"/>
                  </a:cubicBezTo>
                  <a:cubicBezTo>
                    <a:pt x="402895" y="382628"/>
                    <a:pt x="406033" y="371809"/>
                    <a:pt x="410448" y="361507"/>
                  </a:cubicBezTo>
                  <a:cubicBezTo>
                    <a:pt x="416692" y="346938"/>
                    <a:pt x="424625" y="333154"/>
                    <a:pt x="431714" y="318977"/>
                  </a:cubicBezTo>
                  <a:cubicBezTo>
                    <a:pt x="435258" y="329610"/>
                    <a:pt x="440341" y="339848"/>
                    <a:pt x="442346" y="350875"/>
                  </a:cubicBezTo>
                  <a:cubicBezTo>
                    <a:pt x="447457" y="378988"/>
                    <a:pt x="435129" y="413623"/>
                    <a:pt x="452979" y="435935"/>
                  </a:cubicBezTo>
                  <a:cubicBezTo>
                    <a:pt x="462372" y="447677"/>
                    <a:pt x="474244" y="414670"/>
                    <a:pt x="484876" y="404037"/>
                  </a:cubicBezTo>
                  <a:cubicBezTo>
                    <a:pt x="488420" y="393405"/>
                    <a:pt x="492430" y="382916"/>
                    <a:pt x="495509" y="372140"/>
                  </a:cubicBezTo>
                  <a:cubicBezTo>
                    <a:pt x="499524" y="358089"/>
                    <a:pt x="500385" y="343041"/>
                    <a:pt x="506141" y="329609"/>
                  </a:cubicBezTo>
                  <a:cubicBezTo>
                    <a:pt x="511175" y="317864"/>
                    <a:pt x="520318" y="308344"/>
                    <a:pt x="527407" y="297712"/>
                  </a:cubicBezTo>
                  <a:cubicBezTo>
                    <a:pt x="530951" y="283535"/>
                    <a:pt x="532908" y="268865"/>
                    <a:pt x="538039" y="255182"/>
                  </a:cubicBezTo>
                  <a:cubicBezTo>
                    <a:pt x="549602" y="224345"/>
                    <a:pt x="562940" y="207197"/>
                    <a:pt x="580569" y="180754"/>
                  </a:cubicBezTo>
                  <a:cubicBezTo>
                    <a:pt x="603671" y="250057"/>
                    <a:pt x="606480" y="244907"/>
                    <a:pt x="580569" y="361507"/>
                  </a:cubicBezTo>
                  <a:cubicBezTo>
                    <a:pt x="576649" y="379149"/>
                    <a:pt x="572908" y="326170"/>
                    <a:pt x="569937" y="308344"/>
                  </a:cubicBezTo>
                  <a:cubicBezTo>
                    <a:pt x="565817" y="283624"/>
                    <a:pt x="562848" y="258725"/>
                    <a:pt x="559304" y="233916"/>
                  </a:cubicBezTo>
                  <a:cubicBezTo>
                    <a:pt x="541583" y="248093"/>
                    <a:pt x="519155" y="257855"/>
                    <a:pt x="506141" y="276447"/>
                  </a:cubicBezTo>
                  <a:cubicBezTo>
                    <a:pt x="434263" y="379131"/>
                    <a:pt x="520296" y="302181"/>
                    <a:pt x="474244" y="382772"/>
                  </a:cubicBezTo>
                  <a:cubicBezTo>
                    <a:pt x="466784" y="395828"/>
                    <a:pt x="452979" y="404037"/>
                    <a:pt x="442346" y="414670"/>
                  </a:cubicBezTo>
                  <a:cubicBezTo>
                    <a:pt x="348864" y="258867"/>
                    <a:pt x="496049" y="518898"/>
                    <a:pt x="389183" y="233916"/>
                  </a:cubicBezTo>
                  <a:cubicBezTo>
                    <a:pt x="384052" y="220233"/>
                    <a:pt x="385086" y="263376"/>
                    <a:pt x="378551" y="276447"/>
                  </a:cubicBezTo>
                  <a:cubicBezTo>
                    <a:pt x="370626" y="292297"/>
                    <a:pt x="357286" y="304800"/>
                    <a:pt x="346653" y="318977"/>
                  </a:cubicBezTo>
                  <a:cubicBezTo>
                    <a:pt x="343109" y="333154"/>
                    <a:pt x="340035" y="347456"/>
                    <a:pt x="336021" y="361507"/>
                  </a:cubicBezTo>
                  <a:cubicBezTo>
                    <a:pt x="305503" y="468322"/>
                    <a:pt x="348008" y="302928"/>
                    <a:pt x="314755" y="435935"/>
                  </a:cubicBezTo>
                  <a:cubicBezTo>
                    <a:pt x="311211" y="418214"/>
                    <a:pt x="304123" y="400844"/>
                    <a:pt x="304123" y="382772"/>
                  </a:cubicBezTo>
                  <a:cubicBezTo>
                    <a:pt x="304123" y="294096"/>
                    <a:pt x="319416" y="205511"/>
                    <a:pt x="314755" y="116958"/>
                  </a:cubicBezTo>
                  <a:cubicBezTo>
                    <a:pt x="313577" y="94573"/>
                    <a:pt x="299931" y="159284"/>
                    <a:pt x="293490" y="180754"/>
                  </a:cubicBezTo>
                  <a:cubicBezTo>
                    <a:pt x="248061" y="332187"/>
                    <a:pt x="318683" y="126732"/>
                    <a:pt x="261593" y="255182"/>
                  </a:cubicBezTo>
                  <a:cubicBezTo>
                    <a:pt x="252489" y="275665"/>
                    <a:pt x="240327" y="318977"/>
                    <a:pt x="240327" y="318977"/>
                  </a:cubicBezTo>
                  <a:cubicBezTo>
                    <a:pt x="236783" y="304800"/>
                    <a:pt x="227882" y="290947"/>
                    <a:pt x="229695" y="276447"/>
                  </a:cubicBezTo>
                  <a:cubicBezTo>
                    <a:pt x="231661" y="260719"/>
                    <a:pt x="245073" y="248633"/>
                    <a:pt x="250960" y="233916"/>
                  </a:cubicBezTo>
                  <a:cubicBezTo>
                    <a:pt x="259285" y="213104"/>
                    <a:pt x="265137" y="191386"/>
                    <a:pt x="272225" y="170121"/>
                  </a:cubicBezTo>
                  <a:lnTo>
                    <a:pt x="282858" y="138223"/>
                  </a:lnTo>
                  <a:cubicBezTo>
                    <a:pt x="280395" y="155461"/>
                    <a:pt x="272334" y="230121"/>
                    <a:pt x="261593" y="255182"/>
                  </a:cubicBezTo>
                  <a:cubicBezTo>
                    <a:pt x="256559" y="266927"/>
                    <a:pt x="247416" y="276447"/>
                    <a:pt x="240327" y="287079"/>
                  </a:cubicBezTo>
                  <a:cubicBezTo>
                    <a:pt x="236783" y="301256"/>
                    <a:pt x="233709" y="315558"/>
                    <a:pt x="229695" y="329609"/>
                  </a:cubicBezTo>
                  <a:cubicBezTo>
                    <a:pt x="226616" y="340386"/>
                    <a:pt x="221493" y="350566"/>
                    <a:pt x="219062" y="361507"/>
                  </a:cubicBezTo>
                  <a:cubicBezTo>
                    <a:pt x="201518" y="440454"/>
                    <a:pt x="226121" y="407610"/>
                    <a:pt x="187165" y="446568"/>
                  </a:cubicBezTo>
                  <a:cubicBezTo>
                    <a:pt x="189629" y="429316"/>
                    <a:pt x="197686" y="354678"/>
                    <a:pt x="208430" y="329609"/>
                  </a:cubicBezTo>
                  <a:cubicBezTo>
                    <a:pt x="213464" y="317864"/>
                    <a:pt x="223355" y="308807"/>
                    <a:pt x="229695" y="297712"/>
                  </a:cubicBezTo>
                  <a:cubicBezTo>
                    <a:pt x="237559" y="283950"/>
                    <a:pt x="244716" y="269750"/>
                    <a:pt x="250960" y="255182"/>
                  </a:cubicBezTo>
                  <a:cubicBezTo>
                    <a:pt x="255375" y="244880"/>
                    <a:pt x="269518" y="215359"/>
                    <a:pt x="261593" y="223284"/>
                  </a:cubicBezTo>
                  <a:cubicBezTo>
                    <a:pt x="250960" y="233917"/>
                    <a:pt x="242840" y="247879"/>
                    <a:pt x="229695" y="255182"/>
                  </a:cubicBezTo>
                  <a:cubicBezTo>
                    <a:pt x="210101" y="266068"/>
                    <a:pt x="165900" y="276447"/>
                    <a:pt x="165900" y="276447"/>
                  </a:cubicBezTo>
                  <a:cubicBezTo>
                    <a:pt x="159597" y="275547"/>
                    <a:pt x="63968" y="284528"/>
                    <a:pt x="80839" y="233916"/>
                  </a:cubicBezTo>
                  <a:cubicBezTo>
                    <a:pt x="85594" y="219651"/>
                    <a:pt x="102104" y="212651"/>
                    <a:pt x="112737" y="202019"/>
                  </a:cubicBezTo>
                  <a:cubicBezTo>
                    <a:pt x="220553" y="237957"/>
                    <a:pt x="180454" y="215264"/>
                    <a:pt x="240327" y="255182"/>
                  </a:cubicBezTo>
                  <a:cubicBezTo>
                    <a:pt x="236783" y="301256"/>
                    <a:pt x="241455" y="348716"/>
                    <a:pt x="229695" y="393405"/>
                  </a:cubicBezTo>
                  <a:cubicBezTo>
                    <a:pt x="220611" y="427924"/>
                    <a:pt x="180651" y="463714"/>
                    <a:pt x="155267" y="489098"/>
                  </a:cubicBezTo>
                  <a:cubicBezTo>
                    <a:pt x="151723" y="467833"/>
                    <a:pt x="144634" y="446861"/>
                    <a:pt x="144634" y="425302"/>
                  </a:cubicBezTo>
                  <a:cubicBezTo>
                    <a:pt x="144634" y="414094"/>
                    <a:pt x="150715" y="403647"/>
                    <a:pt x="155267" y="393405"/>
                  </a:cubicBezTo>
                  <a:cubicBezTo>
                    <a:pt x="164923" y="371679"/>
                    <a:pt x="177509" y="351335"/>
                    <a:pt x="187165" y="329609"/>
                  </a:cubicBezTo>
                  <a:cubicBezTo>
                    <a:pt x="199348" y="302197"/>
                    <a:pt x="197680" y="280128"/>
                    <a:pt x="219062" y="255182"/>
                  </a:cubicBezTo>
                  <a:cubicBezTo>
                    <a:pt x="230595" y="241727"/>
                    <a:pt x="249062" y="235815"/>
                    <a:pt x="261593" y="223284"/>
                  </a:cubicBezTo>
                  <a:cubicBezTo>
                    <a:pt x="274123" y="210754"/>
                    <a:pt x="279070" y="191054"/>
                    <a:pt x="293490" y="180754"/>
                  </a:cubicBezTo>
                  <a:cubicBezTo>
                    <a:pt x="305381" y="172260"/>
                    <a:pt x="322338" y="175252"/>
                    <a:pt x="336021" y="170121"/>
                  </a:cubicBezTo>
                  <a:cubicBezTo>
                    <a:pt x="350862" y="164556"/>
                    <a:pt x="363983" y="155100"/>
                    <a:pt x="378551" y="148856"/>
                  </a:cubicBezTo>
                  <a:cubicBezTo>
                    <a:pt x="388852" y="144441"/>
                    <a:pt x="399816" y="141767"/>
                    <a:pt x="410448" y="138223"/>
                  </a:cubicBezTo>
                  <a:cubicBezTo>
                    <a:pt x="424625" y="141767"/>
                    <a:pt x="440291" y="141606"/>
                    <a:pt x="452979" y="148856"/>
                  </a:cubicBezTo>
                  <a:cubicBezTo>
                    <a:pt x="475018" y="161450"/>
                    <a:pt x="492591" y="192327"/>
                    <a:pt x="506141" y="212651"/>
                  </a:cubicBezTo>
                  <a:cubicBezTo>
                    <a:pt x="502597" y="244549"/>
                    <a:pt x="509862" y="279638"/>
                    <a:pt x="495509" y="308344"/>
                  </a:cubicBezTo>
                  <a:cubicBezTo>
                    <a:pt x="486267" y="326828"/>
                    <a:pt x="460830" y="331000"/>
                    <a:pt x="442346" y="340242"/>
                  </a:cubicBezTo>
                  <a:cubicBezTo>
                    <a:pt x="421208" y="350811"/>
                    <a:pt x="345237" y="377810"/>
                    <a:pt x="325388" y="382772"/>
                  </a:cubicBezTo>
                  <a:cubicBezTo>
                    <a:pt x="304473" y="388001"/>
                    <a:pt x="282858" y="389861"/>
                    <a:pt x="261593" y="393405"/>
                  </a:cubicBezTo>
                  <a:cubicBezTo>
                    <a:pt x="201342" y="389861"/>
                    <a:pt x="139900" y="395206"/>
                    <a:pt x="80839" y="382772"/>
                  </a:cubicBezTo>
                  <a:cubicBezTo>
                    <a:pt x="68335" y="380140"/>
                    <a:pt x="60635" y="363609"/>
                    <a:pt x="59574" y="350875"/>
                  </a:cubicBezTo>
                  <a:cubicBezTo>
                    <a:pt x="56909" y="318892"/>
                    <a:pt x="64931" y="286839"/>
                    <a:pt x="70207" y="255182"/>
                  </a:cubicBezTo>
                  <a:cubicBezTo>
                    <a:pt x="75073" y="225983"/>
                    <a:pt x="92090" y="201401"/>
                    <a:pt x="112737" y="180754"/>
                  </a:cubicBezTo>
                  <a:cubicBezTo>
                    <a:pt x="125268" y="168223"/>
                    <a:pt x="140847" y="159156"/>
                    <a:pt x="155267" y="148856"/>
                  </a:cubicBezTo>
                  <a:cubicBezTo>
                    <a:pt x="177996" y="132621"/>
                    <a:pt x="203465" y="116162"/>
                    <a:pt x="229695" y="106326"/>
                  </a:cubicBezTo>
                  <a:cubicBezTo>
                    <a:pt x="243378" y="101195"/>
                    <a:pt x="258048" y="99237"/>
                    <a:pt x="272225" y="95693"/>
                  </a:cubicBezTo>
                  <a:cubicBezTo>
                    <a:pt x="300579" y="99237"/>
                    <a:pt x="330755" y="95714"/>
                    <a:pt x="357286" y="106326"/>
                  </a:cubicBezTo>
                  <a:cubicBezTo>
                    <a:pt x="369151" y="111072"/>
                    <a:pt x="378551" y="125444"/>
                    <a:pt x="378551" y="138223"/>
                  </a:cubicBezTo>
                  <a:cubicBezTo>
                    <a:pt x="378551" y="181340"/>
                    <a:pt x="368396" y="224153"/>
                    <a:pt x="357286" y="265814"/>
                  </a:cubicBezTo>
                  <a:cubicBezTo>
                    <a:pt x="351577" y="287223"/>
                    <a:pt x="324009" y="311746"/>
                    <a:pt x="304123" y="318977"/>
                  </a:cubicBezTo>
                  <a:cubicBezTo>
                    <a:pt x="276656" y="328965"/>
                    <a:pt x="219062" y="340242"/>
                    <a:pt x="219062" y="340242"/>
                  </a:cubicBezTo>
                  <a:cubicBezTo>
                    <a:pt x="190709" y="336698"/>
                    <a:pt x="146781" y="355166"/>
                    <a:pt x="134002" y="329609"/>
                  </a:cubicBezTo>
                  <a:cubicBezTo>
                    <a:pt x="105842" y="273288"/>
                    <a:pt x="188715" y="141545"/>
                    <a:pt x="229695" y="116958"/>
                  </a:cubicBezTo>
                  <a:cubicBezTo>
                    <a:pt x="247416" y="106326"/>
                    <a:pt x="265663" y="96524"/>
                    <a:pt x="282858" y="85061"/>
                  </a:cubicBezTo>
                  <a:cubicBezTo>
                    <a:pt x="289399" y="80700"/>
                    <a:pt x="343967" y="37606"/>
                    <a:pt x="357286" y="31898"/>
                  </a:cubicBezTo>
                  <a:cubicBezTo>
                    <a:pt x="370717" y="26142"/>
                    <a:pt x="385765" y="25279"/>
                    <a:pt x="399816" y="21265"/>
                  </a:cubicBezTo>
                  <a:cubicBezTo>
                    <a:pt x="506591" y="-9242"/>
                    <a:pt x="341289" y="33240"/>
                    <a:pt x="474244" y="0"/>
                  </a:cubicBezTo>
                  <a:cubicBezTo>
                    <a:pt x="495509" y="3544"/>
                    <a:pt x="521671" y="-3397"/>
                    <a:pt x="538039" y="10633"/>
                  </a:cubicBezTo>
                  <a:cubicBezTo>
                    <a:pt x="551760" y="22394"/>
                    <a:pt x="549622" y="45748"/>
                    <a:pt x="548672" y="63795"/>
                  </a:cubicBezTo>
                  <a:cubicBezTo>
                    <a:pt x="546038" y="113848"/>
                    <a:pt x="537237" y="163502"/>
                    <a:pt x="527407" y="212651"/>
                  </a:cubicBezTo>
                  <a:cubicBezTo>
                    <a:pt x="523011" y="234631"/>
                    <a:pt x="513230" y="255182"/>
                    <a:pt x="506141" y="276447"/>
                  </a:cubicBezTo>
                  <a:lnTo>
                    <a:pt x="495509" y="308344"/>
                  </a:lnTo>
                  <a:cubicBezTo>
                    <a:pt x="491965" y="318977"/>
                    <a:pt x="494201" y="334025"/>
                    <a:pt x="484876" y="340242"/>
                  </a:cubicBezTo>
                  <a:cubicBezTo>
                    <a:pt x="463611" y="354419"/>
                    <a:pt x="440183" y="365793"/>
                    <a:pt x="421081" y="382772"/>
                  </a:cubicBezTo>
                  <a:cubicBezTo>
                    <a:pt x="407836" y="394545"/>
                    <a:pt x="402638" y="413769"/>
                    <a:pt x="389183" y="425302"/>
                  </a:cubicBezTo>
                  <a:cubicBezTo>
                    <a:pt x="377149" y="435617"/>
                    <a:pt x="360415" y="438704"/>
                    <a:pt x="346653" y="446568"/>
                  </a:cubicBezTo>
                  <a:cubicBezTo>
                    <a:pt x="335558" y="452908"/>
                    <a:pt x="326720" y="463346"/>
                    <a:pt x="314755" y="467833"/>
                  </a:cubicBezTo>
                  <a:cubicBezTo>
                    <a:pt x="297834" y="474178"/>
                    <a:pt x="279125" y="474082"/>
                    <a:pt x="261593" y="478465"/>
                  </a:cubicBezTo>
                  <a:cubicBezTo>
                    <a:pt x="250720" y="481183"/>
                    <a:pt x="240472" y="486019"/>
                    <a:pt x="229695" y="489098"/>
                  </a:cubicBezTo>
                  <a:cubicBezTo>
                    <a:pt x="215644" y="493112"/>
                    <a:pt x="201342" y="496186"/>
                    <a:pt x="187165" y="499730"/>
                  </a:cubicBezTo>
                  <a:cubicBezTo>
                    <a:pt x="126914" y="496186"/>
                    <a:pt x="62924" y="510290"/>
                    <a:pt x="6411" y="489098"/>
                  </a:cubicBezTo>
                  <a:cubicBezTo>
                    <a:pt x="-10510" y="482753"/>
                    <a:pt x="10698" y="452856"/>
                    <a:pt x="17044" y="435935"/>
                  </a:cubicBezTo>
                  <a:cubicBezTo>
                    <a:pt x="30785" y="399291"/>
                    <a:pt x="38237" y="404061"/>
                    <a:pt x="70207" y="393405"/>
                  </a:cubicBezTo>
                  <a:cubicBezTo>
                    <a:pt x="84384" y="382772"/>
                    <a:pt x="97351" y="370299"/>
                    <a:pt x="112737" y="361507"/>
                  </a:cubicBezTo>
                  <a:cubicBezTo>
                    <a:pt x="122468" y="355947"/>
                    <a:pt x="135309" y="357092"/>
                    <a:pt x="144634" y="350875"/>
                  </a:cubicBezTo>
                  <a:cubicBezTo>
                    <a:pt x="157145" y="342534"/>
                    <a:pt x="165216" y="328879"/>
                    <a:pt x="176532" y="318977"/>
                  </a:cubicBezTo>
                  <a:cubicBezTo>
                    <a:pt x="193611" y="304033"/>
                    <a:pt x="212733" y="291524"/>
                    <a:pt x="229695" y="276447"/>
                  </a:cubicBezTo>
                  <a:cubicBezTo>
                    <a:pt x="244680" y="263127"/>
                    <a:pt x="254699" y="243653"/>
                    <a:pt x="272225" y="233916"/>
                  </a:cubicBezTo>
                  <a:cubicBezTo>
                    <a:pt x="288023" y="225139"/>
                    <a:pt x="307856" y="227667"/>
                    <a:pt x="325388" y="223284"/>
                  </a:cubicBezTo>
                  <a:cubicBezTo>
                    <a:pt x="356675" y="215462"/>
                    <a:pt x="369389" y="206599"/>
                    <a:pt x="399816" y="191386"/>
                  </a:cubicBezTo>
                  <a:cubicBezTo>
                    <a:pt x="413993" y="198474"/>
                    <a:pt x="439425" y="197072"/>
                    <a:pt x="442346" y="212651"/>
                  </a:cubicBezTo>
                  <a:cubicBezTo>
                    <a:pt x="449374" y="250132"/>
                    <a:pt x="457093" y="395036"/>
                    <a:pt x="378551" y="414670"/>
                  </a:cubicBezTo>
                  <a:lnTo>
                    <a:pt x="336021" y="425302"/>
                  </a:lnTo>
                  <a:cubicBezTo>
                    <a:pt x="311212" y="414670"/>
                    <a:pt x="272226" y="418214"/>
                    <a:pt x="261593" y="393405"/>
                  </a:cubicBezTo>
                  <a:cubicBezTo>
                    <a:pt x="253695" y="374977"/>
                    <a:pt x="289138" y="364195"/>
                    <a:pt x="304123" y="350875"/>
                  </a:cubicBezTo>
                  <a:cubicBezTo>
                    <a:pt x="321085" y="335798"/>
                    <a:pt x="337826" y="320020"/>
                    <a:pt x="357286" y="308344"/>
                  </a:cubicBezTo>
                  <a:cubicBezTo>
                    <a:pt x="519749" y="210865"/>
                    <a:pt x="308971" y="363184"/>
                    <a:pt x="452979" y="255182"/>
                  </a:cubicBezTo>
                  <a:cubicBezTo>
                    <a:pt x="465987" y="307215"/>
                    <a:pt x="472027" y="308645"/>
                    <a:pt x="452979" y="372140"/>
                  </a:cubicBezTo>
                  <a:cubicBezTo>
                    <a:pt x="449307" y="384380"/>
                    <a:pt x="437429" y="392608"/>
                    <a:pt x="431714" y="404037"/>
                  </a:cubicBezTo>
                  <a:cubicBezTo>
                    <a:pt x="426702" y="414062"/>
                    <a:pt x="425016" y="425441"/>
                    <a:pt x="421081" y="435935"/>
                  </a:cubicBezTo>
                  <a:cubicBezTo>
                    <a:pt x="411943" y="460304"/>
                    <a:pt x="399107" y="500439"/>
                    <a:pt x="378551" y="520995"/>
                  </a:cubicBezTo>
                  <a:cubicBezTo>
                    <a:pt x="357937" y="541609"/>
                    <a:pt x="340701" y="544245"/>
                    <a:pt x="314755" y="552893"/>
                  </a:cubicBezTo>
                  <a:cubicBezTo>
                    <a:pt x="307667" y="542260"/>
                    <a:pt x="293490" y="533774"/>
                    <a:pt x="293490" y="520995"/>
                  </a:cubicBezTo>
                  <a:cubicBezTo>
                    <a:pt x="293490" y="461977"/>
                    <a:pt x="317314" y="437859"/>
                    <a:pt x="357286" y="404037"/>
                  </a:cubicBezTo>
                  <a:cubicBezTo>
                    <a:pt x="388134" y="377934"/>
                    <a:pt x="421204" y="354575"/>
                    <a:pt x="452979" y="329609"/>
                  </a:cubicBezTo>
                  <a:cubicBezTo>
                    <a:pt x="470823" y="315588"/>
                    <a:pt x="484612" y="294255"/>
                    <a:pt x="506141" y="287079"/>
                  </a:cubicBezTo>
                  <a:lnTo>
                    <a:pt x="569937" y="265814"/>
                  </a:lnTo>
                  <a:cubicBezTo>
                    <a:pt x="577025" y="276447"/>
                    <a:pt x="593009" y="285062"/>
                    <a:pt x="591202" y="297712"/>
                  </a:cubicBezTo>
                  <a:cubicBezTo>
                    <a:pt x="588929" y="313623"/>
                    <a:pt x="539042" y="360505"/>
                    <a:pt x="527407" y="372140"/>
                  </a:cubicBezTo>
                  <a:cubicBezTo>
                    <a:pt x="523863" y="361507"/>
                    <a:pt x="508849" y="348167"/>
                    <a:pt x="516774" y="340242"/>
                  </a:cubicBezTo>
                  <a:cubicBezTo>
                    <a:pt x="524699" y="332317"/>
                    <a:pt x="559613" y="348444"/>
                    <a:pt x="548672" y="350875"/>
                  </a:cubicBezTo>
                  <a:cubicBezTo>
                    <a:pt x="507011" y="360133"/>
                    <a:pt x="463611" y="357963"/>
                    <a:pt x="421081" y="361507"/>
                  </a:cubicBezTo>
                  <a:lnTo>
                    <a:pt x="389183" y="372140"/>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14">
              <a:extLst>
                <a:ext uri="{FF2B5EF4-FFF2-40B4-BE49-F238E27FC236}">
                  <a16:creationId xmlns:a16="http://schemas.microsoft.com/office/drawing/2014/main" id="{2D5E4993-32D8-1A5F-DC4F-808712299CC0}"/>
                </a:ext>
              </a:extLst>
            </p:cNvPr>
            <p:cNvSpPr/>
            <p:nvPr/>
          </p:nvSpPr>
          <p:spPr>
            <a:xfrm>
              <a:off x="7198242" y="3519377"/>
              <a:ext cx="393405" cy="616688"/>
            </a:xfrm>
            <a:custGeom>
              <a:avLst/>
              <a:gdLst>
                <a:gd name="connsiteX0" fmla="*/ 393405 w 393405"/>
                <a:gd name="connsiteY0" fmla="*/ 0 h 616688"/>
                <a:gd name="connsiteX1" fmla="*/ 297711 w 393405"/>
                <a:gd name="connsiteY1" fmla="*/ 74428 h 616688"/>
                <a:gd name="connsiteX2" fmla="*/ 223284 w 393405"/>
                <a:gd name="connsiteY2" fmla="*/ 170121 h 616688"/>
                <a:gd name="connsiteX3" fmla="*/ 170121 w 393405"/>
                <a:gd name="connsiteY3" fmla="*/ 265814 h 616688"/>
                <a:gd name="connsiteX4" fmla="*/ 148856 w 393405"/>
                <a:gd name="connsiteY4" fmla="*/ 297711 h 616688"/>
                <a:gd name="connsiteX5" fmla="*/ 138223 w 393405"/>
                <a:gd name="connsiteY5" fmla="*/ 329609 h 616688"/>
                <a:gd name="connsiteX6" fmla="*/ 116958 w 393405"/>
                <a:gd name="connsiteY6" fmla="*/ 361507 h 616688"/>
                <a:gd name="connsiteX7" fmla="*/ 95693 w 393405"/>
                <a:gd name="connsiteY7" fmla="*/ 425302 h 616688"/>
                <a:gd name="connsiteX8" fmla="*/ 74428 w 393405"/>
                <a:gd name="connsiteY8" fmla="*/ 489097 h 616688"/>
                <a:gd name="connsiteX9" fmla="*/ 63795 w 393405"/>
                <a:gd name="connsiteY9" fmla="*/ 520995 h 616688"/>
                <a:gd name="connsiteX10" fmla="*/ 53163 w 393405"/>
                <a:gd name="connsiteY10" fmla="*/ 552893 h 616688"/>
                <a:gd name="connsiteX11" fmla="*/ 31898 w 393405"/>
                <a:gd name="connsiteY11" fmla="*/ 584790 h 616688"/>
                <a:gd name="connsiteX12" fmla="*/ 10632 w 393405"/>
                <a:gd name="connsiteY12" fmla="*/ 606056 h 616688"/>
                <a:gd name="connsiteX13" fmla="*/ 0 w 393405"/>
                <a:gd name="connsiteY13" fmla="*/ 616688 h 6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3405" h="616688">
                  <a:moveTo>
                    <a:pt x="393405" y="0"/>
                  </a:moveTo>
                  <a:cubicBezTo>
                    <a:pt x="355772" y="22579"/>
                    <a:pt x="323109" y="36331"/>
                    <a:pt x="297711" y="74428"/>
                  </a:cubicBezTo>
                  <a:cubicBezTo>
                    <a:pt x="246840" y="150734"/>
                    <a:pt x="273252" y="120151"/>
                    <a:pt x="223284" y="170121"/>
                  </a:cubicBezTo>
                  <a:cubicBezTo>
                    <a:pt x="204569" y="226263"/>
                    <a:pt x="218867" y="192694"/>
                    <a:pt x="170121" y="265814"/>
                  </a:cubicBezTo>
                  <a:cubicBezTo>
                    <a:pt x="163033" y="276446"/>
                    <a:pt x="152897" y="285588"/>
                    <a:pt x="148856" y="297711"/>
                  </a:cubicBezTo>
                  <a:cubicBezTo>
                    <a:pt x="145312" y="308344"/>
                    <a:pt x="143235" y="319584"/>
                    <a:pt x="138223" y="329609"/>
                  </a:cubicBezTo>
                  <a:cubicBezTo>
                    <a:pt x="132508" y="341039"/>
                    <a:pt x="122148" y="349830"/>
                    <a:pt x="116958" y="361507"/>
                  </a:cubicBezTo>
                  <a:cubicBezTo>
                    <a:pt x="107854" y="381990"/>
                    <a:pt x="102781" y="404037"/>
                    <a:pt x="95693" y="425302"/>
                  </a:cubicBezTo>
                  <a:lnTo>
                    <a:pt x="74428" y="489097"/>
                  </a:lnTo>
                  <a:lnTo>
                    <a:pt x="63795" y="520995"/>
                  </a:lnTo>
                  <a:cubicBezTo>
                    <a:pt x="60251" y="531628"/>
                    <a:pt x="59380" y="543568"/>
                    <a:pt x="53163" y="552893"/>
                  </a:cubicBezTo>
                  <a:cubicBezTo>
                    <a:pt x="46075" y="563525"/>
                    <a:pt x="39881" y="574812"/>
                    <a:pt x="31898" y="584790"/>
                  </a:cubicBezTo>
                  <a:cubicBezTo>
                    <a:pt x="25635" y="592618"/>
                    <a:pt x="17721" y="598967"/>
                    <a:pt x="10632" y="606056"/>
                  </a:cubicBezTo>
                  <a:lnTo>
                    <a:pt x="0" y="616688"/>
                  </a:ln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15">
              <a:extLst>
                <a:ext uri="{FF2B5EF4-FFF2-40B4-BE49-F238E27FC236}">
                  <a16:creationId xmlns:a16="http://schemas.microsoft.com/office/drawing/2014/main" id="{24A2C856-D89D-439F-933C-AE546A44A2A4}"/>
                </a:ext>
              </a:extLst>
            </p:cNvPr>
            <p:cNvSpPr/>
            <p:nvPr/>
          </p:nvSpPr>
          <p:spPr>
            <a:xfrm>
              <a:off x="7347098" y="3083442"/>
              <a:ext cx="1158949" cy="1159248"/>
            </a:xfrm>
            <a:custGeom>
              <a:avLst/>
              <a:gdLst>
                <a:gd name="connsiteX0" fmla="*/ 1158949 w 1158949"/>
                <a:gd name="connsiteY0" fmla="*/ 0 h 1159248"/>
                <a:gd name="connsiteX1" fmla="*/ 1116418 w 1158949"/>
                <a:gd name="connsiteY1" fmla="*/ 116958 h 1159248"/>
                <a:gd name="connsiteX2" fmla="*/ 1105786 w 1158949"/>
                <a:gd name="connsiteY2" fmla="*/ 148856 h 1159248"/>
                <a:gd name="connsiteX3" fmla="*/ 1084521 w 1158949"/>
                <a:gd name="connsiteY3" fmla="*/ 180753 h 1159248"/>
                <a:gd name="connsiteX4" fmla="*/ 1063255 w 1158949"/>
                <a:gd name="connsiteY4" fmla="*/ 244549 h 1159248"/>
                <a:gd name="connsiteX5" fmla="*/ 1020725 w 1158949"/>
                <a:gd name="connsiteY5" fmla="*/ 308344 h 1159248"/>
                <a:gd name="connsiteX6" fmla="*/ 988828 w 1158949"/>
                <a:gd name="connsiteY6" fmla="*/ 372139 h 1159248"/>
                <a:gd name="connsiteX7" fmla="*/ 978195 w 1158949"/>
                <a:gd name="connsiteY7" fmla="*/ 404037 h 1159248"/>
                <a:gd name="connsiteX8" fmla="*/ 914400 w 1158949"/>
                <a:gd name="connsiteY8" fmla="*/ 489098 h 1159248"/>
                <a:gd name="connsiteX9" fmla="*/ 871869 w 1158949"/>
                <a:gd name="connsiteY9" fmla="*/ 542260 h 1159248"/>
                <a:gd name="connsiteX10" fmla="*/ 839972 w 1158949"/>
                <a:gd name="connsiteY10" fmla="*/ 606056 h 1159248"/>
                <a:gd name="connsiteX11" fmla="*/ 808074 w 1158949"/>
                <a:gd name="connsiteY11" fmla="*/ 627321 h 1159248"/>
                <a:gd name="connsiteX12" fmla="*/ 765544 w 1158949"/>
                <a:gd name="connsiteY12" fmla="*/ 680484 h 1159248"/>
                <a:gd name="connsiteX13" fmla="*/ 733646 w 1158949"/>
                <a:gd name="connsiteY13" fmla="*/ 701749 h 1159248"/>
                <a:gd name="connsiteX14" fmla="*/ 680483 w 1158949"/>
                <a:gd name="connsiteY14" fmla="*/ 754911 h 1159248"/>
                <a:gd name="connsiteX15" fmla="*/ 669851 w 1158949"/>
                <a:gd name="connsiteY15" fmla="*/ 786809 h 1159248"/>
                <a:gd name="connsiteX16" fmla="*/ 606055 w 1158949"/>
                <a:gd name="connsiteY16" fmla="*/ 871870 h 1159248"/>
                <a:gd name="connsiteX17" fmla="*/ 542260 w 1158949"/>
                <a:gd name="connsiteY17" fmla="*/ 914400 h 1159248"/>
                <a:gd name="connsiteX18" fmla="*/ 510362 w 1158949"/>
                <a:gd name="connsiteY18" fmla="*/ 935665 h 1159248"/>
                <a:gd name="connsiteX19" fmla="*/ 478465 w 1158949"/>
                <a:gd name="connsiteY19" fmla="*/ 946298 h 1159248"/>
                <a:gd name="connsiteX20" fmla="*/ 414669 w 1158949"/>
                <a:gd name="connsiteY20" fmla="*/ 978195 h 1159248"/>
                <a:gd name="connsiteX21" fmla="*/ 318976 w 1158949"/>
                <a:gd name="connsiteY21" fmla="*/ 1020725 h 1159248"/>
                <a:gd name="connsiteX22" fmla="*/ 287079 w 1158949"/>
                <a:gd name="connsiteY22" fmla="*/ 1031358 h 1159248"/>
                <a:gd name="connsiteX23" fmla="*/ 223283 w 1158949"/>
                <a:gd name="connsiteY23" fmla="*/ 1073888 h 1159248"/>
                <a:gd name="connsiteX24" fmla="*/ 191386 w 1158949"/>
                <a:gd name="connsiteY24" fmla="*/ 1095153 h 1159248"/>
                <a:gd name="connsiteX25" fmla="*/ 127590 w 1158949"/>
                <a:gd name="connsiteY25" fmla="*/ 1116418 h 1159248"/>
                <a:gd name="connsiteX26" fmla="*/ 106325 w 1158949"/>
                <a:gd name="connsiteY26" fmla="*/ 1137684 h 1159248"/>
                <a:gd name="connsiteX27" fmla="*/ 0 w 1158949"/>
                <a:gd name="connsiteY27" fmla="*/ 1158949 h 11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8949" h="1159248">
                  <a:moveTo>
                    <a:pt x="1158949" y="0"/>
                  </a:moveTo>
                  <a:cubicBezTo>
                    <a:pt x="1129361" y="73968"/>
                    <a:pt x="1143715" y="35065"/>
                    <a:pt x="1116418" y="116958"/>
                  </a:cubicBezTo>
                  <a:cubicBezTo>
                    <a:pt x="1112874" y="127591"/>
                    <a:pt x="1112003" y="139531"/>
                    <a:pt x="1105786" y="148856"/>
                  </a:cubicBezTo>
                  <a:cubicBezTo>
                    <a:pt x="1098698" y="159488"/>
                    <a:pt x="1089711" y="169076"/>
                    <a:pt x="1084521" y="180753"/>
                  </a:cubicBezTo>
                  <a:cubicBezTo>
                    <a:pt x="1075417" y="201237"/>
                    <a:pt x="1075689" y="225898"/>
                    <a:pt x="1063255" y="244549"/>
                  </a:cubicBezTo>
                  <a:lnTo>
                    <a:pt x="1020725" y="308344"/>
                  </a:lnTo>
                  <a:cubicBezTo>
                    <a:pt x="994003" y="388514"/>
                    <a:pt x="1030048" y="289701"/>
                    <a:pt x="988828" y="372139"/>
                  </a:cubicBezTo>
                  <a:cubicBezTo>
                    <a:pt x="983816" y="382164"/>
                    <a:pt x="983638" y="394240"/>
                    <a:pt x="978195" y="404037"/>
                  </a:cubicBezTo>
                  <a:cubicBezTo>
                    <a:pt x="910756" y="525426"/>
                    <a:pt x="961326" y="430441"/>
                    <a:pt x="914400" y="489098"/>
                  </a:cubicBezTo>
                  <a:cubicBezTo>
                    <a:pt x="860759" y="556150"/>
                    <a:pt x="923208" y="490924"/>
                    <a:pt x="871869" y="542260"/>
                  </a:cubicBezTo>
                  <a:cubicBezTo>
                    <a:pt x="863222" y="568203"/>
                    <a:pt x="860584" y="585444"/>
                    <a:pt x="839972" y="606056"/>
                  </a:cubicBezTo>
                  <a:cubicBezTo>
                    <a:pt x="830936" y="615092"/>
                    <a:pt x="818707" y="620233"/>
                    <a:pt x="808074" y="627321"/>
                  </a:cubicBezTo>
                  <a:cubicBezTo>
                    <a:pt x="792286" y="651002"/>
                    <a:pt x="787185" y="663171"/>
                    <a:pt x="765544" y="680484"/>
                  </a:cubicBezTo>
                  <a:cubicBezTo>
                    <a:pt x="755565" y="688467"/>
                    <a:pt x="743263" y="693334"/>
                    <a:pt x="733646" y="701749"/>
                  </a:cubicBezTo>
                  <a:cubicBezTo>
                    <a:pt x="714785" y="718252"/>
                    <a:pt x="680483" y="754911"/>
                    <a:pt x="680483" y="754911"/>
                  </a:cubicBezTo>
                  <a:cubicBezTo>
                    <a:pt x="676939" y="765544"/>
                    <a:pt x="675294" y="777012"/>
                    <a:pt x="669851" y="786809"/>
                  </a:cubicBezTo>
                  <a:cubicBezTo>
                    <a:pt x="659375" y="805666"/>
                    <a:pt x="630640" y="853432"/>
                    <a:pt x="606055" y="871870"/>
                  </a:cubicBezTo>
                  <a:cubicBezTo>
                    <a:pt x="585609" y="887204"/>
                    <a:pt x="563525" y="900223"/>
                    <a:pt x="542260" y="914400"/>
                  </a:cubicBezTo>
                  <a:cubicBezTo>
                    <a:pt x="531627" y="921488"/>
                    <a:pt x="522485" y="931624"/>
                    <a:pt x="510362" y="935665"/>
                  </a:cubicBezTo>
                  <a:cubicBezTo>
                    <a:pt x="499730" y="939209"/>
                    <a:pt x="488489" y="941286"/>
                    <a:pt x="478465" y="946298"/>
                  </a:cubicBezTo>
                  <a:cubicBezTo>
                    <a:pt x="396030" y="987516"/>
                    <a:pt x="494835" y="951475"/>
                    <a:pt x="414669" y="978195"/>
                  </a:cubicBezTo>
                  <a:cubicBezTo>
                    <a:pt x="364120" y="1011895"/>
                    <a:pt x="394897" y="995418"/>
                    <a:pt x="318976" y="1020725"/>
                  </a:cubicBezTo>
                  <a:cubicBezTo>
                    <a:pt x="308344" y="1024269"/>
                    <a:pt x="296404" y="1025141"/>
                    <a:pt x="287079" y="1031358"/>
                  </a:cubicBezTo>
                  <a:lnTo>
                    <a:pt x="223283" y="1073888"/>
                  </a:lnTo>
                  <a:cubicBezTo>
                    <a:pt x="212651" y="1080976"/>
                    <a:pt x="203509" y="1091112"/>
                    <a:pt x="191386" y="1095153"/>
                  </a:cubicBezTo>
                  <a:lnTo>
                    <a:pt x="127590" y="1116418"/>
                  </a:lnTo>
                  <a:cubicBezTo>
                    <a:pt x="120502" y="1123507"/>
                    <a:pt x="115291" y="1133201"/>
                    <a:pt x="106325" y="1137684"/>
                  </a:cubicBezTo>
                  <a:cubicBezTo>
                    <a:pt x="54830" y="1163432"/>
                    <a:pt x="48660" y="1158949"/>
                    <a:pt x="0" y="1158949"/>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17">
              <a:extLst>
                <a:ext uri="{FF2B5EF4-FFF2-40B4-BE49-F238E27FC236}">
                  <a16:creationId xmlns:a16="http://schemas.microsoft.com/office/drawing/2014/main" id="{97D6CEB7-C19B-B9ED-925A-00E3311558D2}"/>
                </a:ext>
              </a:extLst>
            </p:cNvPr>
            <p:cNvSpPr/>
            <p:nvPr/>
          </p:nvSpPr>
          <p:spPr>
            <a:xfrm>
              <a:off x="7320136" y="3061840"/>
              <a:ext cx="1158949" cy="1159248"/>
            </a:xfrm>
            <a:custGeom>
              <a:avLst/>
              <a:gdLst>
                <a:gd name="connsiteX0" fmla="*/ 1158949 w 1158949"/>
                <a:gd name="connsiteY0" fmla="*/ 0 h 1159248"/>
                <a:gd name="connsiteX1" fmla="*/ 1116418 w 1158949"/>
                <a:gd name="connsiteY1" fmla="*/ 116958 h 1159248"/>
                <a:gd name="connsiteX2" fmla="*/ 1105786 w 1158949"/>
                <a:gd name="connsiteY2" fmla="*/ 148856 h 1159248"/>
                <a:gd name="connsiteX3" fmla="*/ 1084521 w 1158949"/>
                <a:gd name="connsiteY3" fmla="*/ 180753 h 1159248"/>
                <a:gd name="connsiteX4" fmla="*/ 1063255 w 1158949"/>
                <a:gd name="connsiteY4" fmla="*/ 244549 h 1159248"/>
                <a:gd name="connsiteX5" fmla="*/ 1020725 w 1158949"/>
                <a:gd name="connsiteY5" fmla="*/ 308344 h 1159248"/>
                <a:gd name="connsiteX6" fmla="*/ 988828 w 1158949"/>
                <a:gd name="connsiteY6" fmla="*/ 372139 h 1159248"/>
                <a:gd name="connsiteX7" fmla="*/ 978195 w 1158949"/>
                <a:gd name="connsiteY7" fmla="*/ 404037 h 1159248"/>
                <a:gd name="connsiteX8" fmla="*/ 914400 w 1158949"/>
                <a:gd name="connsiteY8" fmla="*/ 489098 h 1159248"/>
                <a:gd name="connsiteX9" fmla="*/ 871869 w 1158949"/>
                <a:gd name="connsiteY9" fmla="*/ 542260 h 1159248"/>
                <a:gd name="connsiteX10" fmla="*/ 839972 w 1158949"/>
                <a:gd name="connsiteY10" fmla="*/ 606056 h 1159248"/>
                <a:gd name="connsiteX11" fmla="*/ 808074 w 1158949"/>
                <a:gd name="connsiteY11" fmla="*/ 627321 h 1159248"/>
                <a:gd name="connsiteX12" fmla="*/ 765544 w 1158949"/>
                <a:gd name="connsiteY12" fmla="*/ 680484 h 1159248"/>
                <a:gd name="connsiteX13" fmla="*/ 733646 w 1158949"/>
                <a:gd name="connsiteY13" fmla="*/ 701749 h 1159248"/>
                <a:gd name="connsiteX14" fmla="*/ 680483 w 1158949"/>
                <a:gd name="connsiteY14" fmla="*/ 754911 h 1159248"/>
                <a:gd name="connsiteX15" fmla="*/ 669851 w 1158949"/>
                <a:gd name="connsiteY15" fmla="*/ 786809 h 1159248"/>
                <a:gd name="connsiteX16" fmla="*/ 606055 w 1158949"/>
                <a:gd name="connsiteY16" fmla="*/ 871870 h 1159248"/>
                <a:gd name="connsiteX17" fmla="*/ 542260 w 1158949"/>
                <a:gd name="connsiteY17" fmla="*/ 914400 h 1159248"/>
                <a:gd name="connsiteX18" fmla="*/ 510362 w 1158949"/>
                <a:gd name="connsiteY18" fmla="*/ 935665 h 1159248"/>
                <a:gd name="connsiteX19" fmla="*/ 478465 w 1158949"/>
                <a:gd name="connsiteY19" fmla="*/ 946298 h 1159248"/>
                <a:gd name="connsiteX20" fmla="*/ 414669 w 1158949"/>
                <a:gd name="connsiteY20" fmla="*/ 978195 h 1159248"/>
                <a:gd name="connsiteX21" fmla="*/ 318976 w 1158949"/>
                <a:gd name="connsiteY21" fmla="*/ 1020725 h 1159248"/>
                <a:gd name="connsiteX22" fmla="*/ 287079 w 1158949"/>
                <a:gd name="connsiteY22" fmla="*/ 1031358 h 1159248"/>
                <a:gd name="connsiteX23" fmla="*/ 223283 w 1158949"/>
                <a:gd name="connsiteY23" fmla="*/ 1073888 h 1159248"/>
                <a:gd name="connsiteX24" fmla="*/ 191386 w 1158949"/>
                <a:gd name="connsiteY24" fmla="*/ 1095153 h 1159248"/>
                <a:gd name="connsiteX25" fmla="*/ 127590 w 1158949"/>
                <a:gd name="connsiteY25" fmla="*/ 1116418 h 1159248"/>
                <a:gd name="connsiteX26" fmla="*/ 106325 w 1158949"/>
                <a:gd name="connsiteY26" fmla="*/ 1137684 h 1159248"/>
                <a:gd name="connsiteX27" fmla="*/ 0 w 1158949"/>
                <a:gd name="connsiteY27" fmla="*/ 1158949 h 11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8949" h="1159248">
                  <a:moveTo>
                    <a:pt x="1158949" y="0"/>
                  </a:moveTo>
                  <a:cubicBezTo>
                    <a:pt x="1129361" y="73968"/>
                    <a:pt x="1143715" y="35065"/>
                    <a:pt x="1116418" y="116958"/>
                  </a:cubicBezTo>
                  <a:cubicBezTo>
                    <a:pt x="1112874" y="127591"/>
                    <a:pt x="1112003" y="139531"/>
                    <a:pt x="1105786" y="148856"/>
                  </a:cubicBezTo>
                  <a:cubicBezTo>
                    <a:pt x="1098698" y="159488"/>
                    <a:pt x="1089711" y="169076"/>
                    <a:pt x="1084521" y="180753"/>
                  </a:cubicBezTo>
                  <a:cubicBezTo>
                    <a:pt x="1075417" y="201237"/>
                    <a:pt x="1075689" y="225898"/>
                    <a:pt x="1063255" y="244549"/>
                  </a:cubicBezTo>
                  <a:lnTo>
                    <a:pt x="1020725" y="308344"/>
                  </a:lnTo>
                  <a:cubicBezTo>
                    <a:pt x="994003" y="388514"/>
                    <a:pt x="1030048" y="289701"/>
                    <a:pt x="988828" y="372139"/>
                  </a:cubicBezTo>
                  <a:cubicBezTo>
                    <a:pt x="983816" y="382164"/>
                    <a:pt x="983638" y="394240"/>
                    <a:pt x="978195" y="404037"/>
                  </a:cubicBezTo>
                  <a:cubicBezTo>
                    <a:pt x="910756" y="525426"/>
                    <a:pt x="961326" y="430441"/>
                    <a:pt x="914400" y="489098"/>
                  </a:cubicBezTo>
                  <a:cubicBezTo>
                    <a:pt x="860759" y="556150"/>
                    <a:pt x="923208" y="490924"/>
                    <a:pt x="871869" y="542260"/>
                  </a:cubicBezTo>
                  <a:cubicBezTo>
                    <a:pt x="863222" y="568203"/>
                    <a:pt x="860584" y="585444"/>
                    <a:pt x="839972" y="606056"/>
                  </a:cubicBezTo>
                  <a:cubicBezTo>
                    <a:pt x="830936" y="615092"/>
                    <a:pt x="818707" y="620233"/>
                    <a:pt x="808074" y="627321"/>
                  </a:cubicBezTo>
                  <a:cubicBezTo>
                    <a:pt x="792286" y="651002"/>
                    <a:pt x="787185" y="663171"/>
                    <a:pt x="765544" y="680484"/>
                  </a:cubicBezTo>
                  <a:cubicBezTo>
                    <a:pt x="755565" y="688467"/>
                    <a:pt x="743263" y="693334"/>
                    <a:pt x="733646" y="701749"/>
                  </a:cubicBezTo>
                  <a:cubicBezTo>
                    <a:pt x="714785" y="718252"/>
                    <a:pt x="680483" y="754911"/>
                    <a:pt x="680483" y="754911"/>
                  </a:cubicBezTo>
                  <a:cubicBezTo>
                    <a:pt x="676939" y="765544"/>
                    <a:pt x="675294" y="777012"/>
                    <a:pt x="669851" y="786809"/>
                  </a:cubicBezTo>
                  <a:cubicBezTo>
                    <a:pt x="659375" y="805666"/>
                    <a:pt x="630640" y="853432"/>
                    <a:pt x="606055" y="871870"/>
                  </a:cubicBezTo>
                  <a:cubicBezTo>
                    <a:pt x="585609" y="887204"/>
                    <a:pt x="563525" y="900223"/>
                    <a:pt x="542260" y="914400"/>
                  </a:cubicBezTo>
                  <a:cubicBezTo>
                    <a:pt x="531627" y="921488"/>
                    <a:pt x="522485" y="931624"/>
                    <a:pt x="510362" y="935665"/>
                  </a:cubicBezTo>
                  <a:cubicBezTo>
                    <a:pt x="499730" y="939209"/>
                    <a:pt x="488489" y="941286"/>
                    <a:pt x="478465" y="946298"/>
                  </a:cubicBezTo>
                  <a:cubicBezTo>
                    <a:pt x="396030" y="987516"/>
                    <a:pt x="494835" y="951475"/>
                    <a:pt x="414669" y="978195"/>
                  </a:cubicBezTo>
                  <a:cubicBezTo>
                    <a:pt x="364120" y="1011895"/>
                    <a:pt x="394897" y="995418"/>
                    <a:pt x="318976" y="1020725"/>
                  </a:cubicBezTo>
                  <a:cubicBezTo>
                    <a:pt x="308344" y="1024269"/>
                    <a:pt x="296404" y="1025141"/>
                    <a:pt x="287079" y="1031358"/>
                  </a:cubicBezTo>
                  <a:lnTo>
                    <a:pt x="223283" y="1073888"/>
                  </a:lnTo>
                  <a:cubicBezTo>
                    <a:pt x="212651" y="1080976"/>
                    <a:pt x="203509" y="1091112"/>
                    <a:pt x="191386" y="1095153"/>
                  </a:cubicBezTo>
                  <a:lnTo>
                    <a:pt x="127590" y="1116418"/>
                  </a:lnTo>
                  <a:cubicBezTo>
                    <a:pt x="120502" y="1123507"/>
                    <a:pt x="115291" y="1133201"/>
                    <a:pt x="106325" y="1137684"/>
                  </a:cubicBezTo>
                  <a:cubicBezTo>
                    <a:pt x="54830" y="1163432"/>
                    <a:pt x="48660" y="1158949"/>
                    <a:pt x="0" y="1158949"/>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18">
              <a:extLst>
                <a:ext uri="{FF2B5EF4-FFF2-40B4-BE49-F238E27FC236}">
                  <a16:creationId xmlns:a16="http://schemas.microsoft.com/office/drawing/2014/main" id="{8A109537-B7D0-F93E-156B-AFA171575E85}"/>
                </a:ext>
              </a:extLst>
            </p:cNvPr>
            <p:cNvSpPr/>
            <p:nvPr/>
          </p:nvSpPr>
          <p:spPr>
            <a:xfrm>
              <a:off x="7320136" y="2996952"/>
              <a:ext cx="1158949" cy="1159248"/>
            </a:xfrm>
            <a:custGeom>
              <a:avLst/>
              <a:gdLst>
                <a:gd name="connsiteX0" fmla="*/ 1158949 w 1158949"/>
                <a:gd name="connsiteY0" fmla="*/ 0 h 1159248"/>
                <a:gd name="connsiteX1" fmla="*/ 1116418 w 1158949"/>
                <a:gd name="connsiteY1" fmla="*/ 116958 h 1159248"/>
                <a:gd name="connsiteX2" fmla="*/ 1105786 w 1158949"/>
                <a:gd name="connsiteY2" fmla="*/ 148856 h 1159248"/>
                <a:gd name="connsiteX3" fmla="*/ 1084521 w 1158949"/>
                <a:gd name="connsiteY3" fmla="*/ 180753 h 1159248"/>
                <a:gd name="connsiteX4" fmla="*/ 1063255 w 1158949"/>
                <a:gd name="connsiteY4" fmla="*/ 244549 h 1159248"/>
                <a:gd name="connsiteX5" fmla="*/ 1020725 w 1158949"/>
                <a:gd name="connsiteY5" fmla="*/ 308344 h 1159248"/>
                <a:gd name="connsiteX6" fmla="*/ 988828 w 1158949"/>
                <a:gd name="connsiteY6" fmla="*/ 372139 h 1159248"/>
                <a:gd name="connsiteX7" fmla="*/ 978195 w 1158949"/>
                <a:gd name="connsiteY7" fmla="*/ 404037 h 1159248"/>
                <a:gd name="connsiteX8" fmla="*/ 914400 w 1158949"/>
                <a:gd name="connsiteY8" fmla="*/ 489098 h 1159248"/>
                <a:gd name="connsiteX9" fmla="*/ 871869 w 1158949"/>
                <a:gd name="connsiteY9" fmla="*/ 542260 h 1159248"/>
                <a:gd name="connsiteX10" fmla="*/ 839972 w 1158949"/>
                <a:gd name="connsiteY10" fmla="*/ 606056 h 1159248"/>
                <a:gd name="connsiteX11" fmla="*/ 808074 w 1158949"/>
                <a:gd name="connsiteY11" fmla="*/ 627321 h 1159248"/>
                <a:gd name="connsiteX12" fmla="*/ 765544 w 1158949"/>
                <a:gd name="connsiteY12" fmla="*/ 680484 h 1159248"/>
                <a:gd name="connsiteX13" fmla="*/ 733646 w 1158949"/>
                <a:gd name="connsiteY13" fmla="*/ 701749 h 1159248"/>
                <a:gd name="connsiteX14" fmla="*/ 680483 w 1158949"/>
                <a:gd name="connsiteY14" fmla="*/ 754911 h 1159248"/>
                <a:gd name="connsiteX15" fmla="*/ 669851 w 1158949"/>
                <a:gd name="connsiteY15" fmla="*/ 786809 h 1159248"/>
                <a:gd name="connsiteX16" fmla="*/ 606055 w 1158949"/>
                <a:gd name="connsiteY16" fmla="*/ 871870 h 1159248"/>
                <a:gd name="connsiteX17" fmla="*/ 542260 w 1158949"/>
                <a:gd name="connsiteY17" fmla="*/ 914400 h 1159248"/>
                <a:gd name="connsiteX18" fmla="*/ 510362 w 1158949"/>
                <a:gd name="connsiteY18" fmla="*/ 935665 h 1159248"/>
                <a:gd name="connsiteX19" fmla="*/ 478465 w 1158949"/>
                <a:gd name="connsiteY19" fmla="*/ 946298 h 1159248"/>
                <a:gd name="connsiteX20" fmla="*/ 414669 w 1158949"/>
                <a:gd name="connsiteY20" fmla="*/ 978195 h 1159248"/>
                <a:gd name="connsiteX21" fmla="*/ 318976 w 1158949"/>
                <a:gd name="connsiteY21" fmla="*/ 1020725 h 1159248"/>
                <a:gd name="connsiteX22" fmla="*/ 287079 w 1158949"/>
                <a:gd name="connsiteY22" fmla="*/ 1031358 h 1159248"/>
                <a:gd name="connsiteX23" fmla="*/ 223283 w 1158949"/>
                <a:gd name="connsiteY23" fmla="*/ 1073888 h 1159248"/>
                <a:gd name="connsiteX24" fmla="*/ 191386 w 1158949"/>
                <a:gd name="connsiteY24" fmla="*/ 1095153 h 1159248"/>
                <a:gd name="connsiteX25" fmla="*/ 127590 w 1158949"/>
                <a:gd name="connsiteY25" fmla="*/ 1116418 h 1159248"/>
                <a:gd name="connsiteX26" fmla="*/ 106325 w 1158949"/>
                <a:gd name="connsiteY26" fmla="*/ 1137684 h 1159248"/>
                <a:gd name="connsiteX27" fmla="*/ 0 w 1158949"/>
                <a:gd name="connsiteY27" fmla="*/ 1158949 h 11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8949" h="1159248">
                  <a:moveTo>
                    <a:pt x="1158949" y="0"/>
                  </a:moveTo>
                  <a:cubicBezTo>
                    <a:pt x="1129361" y="73968"/>
                    <a:pt x="1143715" y="35065"/>
                    <a:pt x="1116418" y="116958"/>
                  </a:cubicBezTo>
                  <a:cubicBezTo>
                    <a:pt x="1112874" y="127591"/>
                    <a:pt x="1112003" y="139531"/>
                    <a:pt x="1105786" y="148856"/>
                  </a:cubicBezTo>
                  <a:cubicBezTo>
                    <a:pt x="1098698" y="159488"/>
                    <a:pt x="1089711" y="169076"/>
                    <a:pt x="1084521" y="180753"/>
                  </a:cubicBezTo>
                  <a:cubicBezTo>
                    <a:pt x="1075417" y="201237"/>
                    <a:pt x="1075689" y="225898"/>
                    <a:pt x="1063255" y="244549"/>
                  </a:cubicBezTo>
                  <a:lnTo>
                    <a:pt x="1020725" y="308344"/>
                  </a:lnTo>
                  <a:cubicBezTo>
                    <a:pt x="994003" y="388514"/>
                    <a:pt x="1030048" y="289701"/>
                    <a:pt x="988828" y="372139"/>
                  </a:cubicBezTo>
                  <a:cubicBezTo>
                    <a:pt x="983816" y="382164"/>
                    <a:pt x="983638" y="394240"/>
                    <a:pt x="978195" y="404037"/>
                  </a:cubicBezTo>
                  <a:cubicBezTo>
                    <a:pt x="910756" y="525426"/>
                    <a:pt x="961326" y="430441"/>
                    <a:pt x="914400" y="489098"/>
                  </a:cubicBezTo>
                  <a:cubicBezTo>
                    <a:pt x="860759" y="556150"/>
                    <a:pt x="923208" y="490924"/>
                    <a:pt x="871869" y="542260"/>
                  </a:cubicBezTo>
                  <a:cubicBezTo>
                    <a:pt x="863222" y="568203"/>
                    <a:pt x="860584" y="585444"/>
                    <a:pt x="839972" y="606056"/>
                  </a:cubicBezTo>
                  <a:cubicBezTo>
                    <a:pt x="830936" y="615092"/>
                    <a:pt x="818707" y="620233"/>
                    <a:pt x="808074" y="627321"/>
                  </a:cubicBezTo>
                  <a:cubicBezTo>
                    <a:pt x="792286" y="651002"/>
                    <a:pt x="787185" y="663171"/>
                    <a:pt x="765544" y="680484"/>
                  </a:cubicBezTo>
                  <a:cubicBezTo>
                    <a:pt x="755565" y="688467"/>
                    <a:pt x="743263" y="693334"/>
                    <a:pt x="733646" y="701749"/>
                  </a:cubicBezTo>
                  <a:cubicBezTo>
                    <a:pt x="714785" y="718252"/>
                    <a:pt x="680483" y="754911"/>
                    <a:pt x="680483" y="754911"/>
                  </a:cubicBezTo>
                  <a:cubicBezTo>
                    <a:pt x="676939" y="765544"/>
                    <a:pt x="675294" y="777012"/>
                    <a:pt x="669851" y="786809"/>
                  </a:cubicBezTo>
                  <a:cubicBezTo>
                    <a:pt x="659375" y="805666"/>
                    <a:pt x="630640" y="853432"/>
                    <a:pt x="606055" y="871870"/>
                  </a:cubicBezTo>
                  <a:cubicBezTo>
                    <a:pt x="585609" y="887204"/>
                    <a:pt x="563525" y="900223"/>
                    <a:pt x="542260" y="914400"/>
                  </a:cubicBezTo>
                  <a:cubicBezTo>
                    <a:pt x="531627" y="921488"/>
                    <a:pt x="522485" y="931624"/>
                    <a:pt x="510362" y="935665"/>
                  </a:cubicBezTo>
                  <a:cubicBezTo>
                    <a:pt x="499730" y="939209"/>
                    <a:pt x="488489" y="941286"/>
                    <a:pt x="478465" y="946298"/>
                  </a:cubicBezTo>
                  <a:cubicBezTo>
                    <a:pt x="396030" y="987516"/>
                    <a:pt x="494835" y="951475"/>
                    <a:pt x="414669" y="978195"/>
                  </a:cubicBezTo>
                  <a:cubicBezTo>
                    <a:pt x="364120" y="1011895"/>
                    <a:pt x="394897" y="995418"/>
                    <a:pt x="318976" y="1020725"/>
                  </a:cubicBezTo>
                  <a:cubicBezTo>
                    <a:pt x="308344" y="1024269"/>
                    <a:pt x="296404" y="1025141"/>
                    <a:pt x="287079" y="1031358"/>
                  </a:cubicBezTo>
                  <a:lnTo>
                    <a:pt x="223283" y="1073888"/>
                  </a:lnTo>
                  <a:cubicBezTo>
                    <a:pt x="212651" y="1080976"/>
                    <a:pt x="203509" y="1091112"/>
                    <a:pt x="191386" y="1095153"/>
                  </a:cubicBezTo>
                  <a:lnTo>
                    <a:pt x="127590" y="1116418"/>
                  </a:lnTo>
                  <a:cubicBezTo>
                    <a:pt x="120502" y="1123507"/>
                    <a:pt x="115291" y="1133201"/>
                    <a:pt x="106325" y="1137684"/>
                  </a:cubicBezTo>
                  <a:cubicBezTo>
                    <a:pt x="54830" y="1163432"/>
                    <a:pt x="48660" y="1158949"/>
                    <a:pt x="0" y="1158949"/>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reeform 16">
              <a:extLst>
                <a:ext uri="{FF2B5EF4-FFF2-40B4-BE49-F238E27FC236}">
                  <a16:creationId xmlns:a16="http://schemas.microsoft.com/office/drawing/2014/main" id="{EA1B8F33-2FA5-6778-CA8B-8F15C6D0E730}"/>
                </a:ext>
              </a:extLst>
            </p:cNvPr>
            <p:cNvSpPr/>
            <p:nvPr/>
          </p:nvSpPr>
          <p:spPr>
            <a:xfrm>
              <a:off x="7485321" y="2923953"/>
              <a:ext cx="818707" cy="595424"/>
            </a:xfrm>
            <a:custGeom>
              <a:avLst/>
              <a:gdLst>
                <a:gd name="connsiteX0" fmla="*/ 818707 w 818707"/>
                <a:gd name="connsiteY0" fmla="*/ 0 h 595424"/>
                <a:gd name="connsiteX1" fmla="*/ 765544 w 818707"/>
                <a:gd name="connsiteY1" fmla="*/ 10633 h 595424"/>
                <a:gd name="connsiteX2" fmla="*/ 691116 w 818707"/>
                <a:gd name="connsiteY2" fmla="*/ 42531 h 595424"/>
                <a:gd name="connsiteX3" fmla="*/ 552893 w 818707"/>
                <a:gd name="connsiteY3" fmla="*/ 74428 h 595424"/>
                <a:gd name="connsiteX4" fmla="*/ 489098 w 818707"/>
                <a:gd name="connsiteY4" fmla="*/ 95694 h 595424"/>
                <a:gd name="connsiteX5" fmla="*/ 329609 w 818707"/>
                <a:gd name="connsiteY5" fmla="*/ 202019 h 595424"/>
                <a:gd name="connsiteX6" fmla="*/ 297712 w 818707"/>
                <a:gd name="connsiteY6" fmla="*/ 223284 h 595424"/>
                <a:gd name="connsiteX7" fmla="*/ 276446 w 818707"/>
                <a:gd name="connsiteY7" fmla="*/ 244549 h 595424"/>
                <a:gd name="connsiteX8" fmla="*/ 244549 w 818707"/>
                <a:gd name="connsiteY8" fmla="*/ 255182 h 595424"/>
                <a:gd name="connsiteX9" fmla="*/ 223284 w 818707"/>
                <a:gd name="connsiteY9" fmla="*/ 287080 h 595424"/>
                <a:gd name="connsiteX10" fmla="*/ 191386 w 818707"/>
                <a:gd name="connsiteY10" fmla="*/ 308345 h 595424"/>
                <a:gd name="connsiteX11" fmla="*/ 148856 w 818707"/>
                <a:gd name="connsiteY11" fmla="*/ 361507 h 595424"/>
                <a:gd name="connsiteX12" fmla="*/ 116958 w 818707"/>
                <a:gd name="connsiteY12" fmla="*/ 425303 h 595424"/>
                <a:gd name="connsiteX13" fmla="*/ 106326 w 818707"/>
                <a:gd name="connsiteY13" fmla="*/ 457200 h 595424"/>
                <a:gd name="connsiteX14" fmla="*/ 85060 w 818707"/>
                <a:gd name="connsiteY14" fmla="*/ 478466 h 595424"/>
                <a:gd name="connsiteX15" fmla="*/ 42530 w 818707"/>
                <a:gd name="connsiteY15" fmla="*/ 542261 h 595424"/>
                <a:gd name="connsiteX16" fmla="*/ 21265 w 818707"/>
                <a:gd name="connsiteY16" fmla="*/ 574159 h 595424"/>
                <a:gd name="connsiteX17" fmla="*/ 0 w 818707"/>
                <a:gd name="connsiteY17" fmla="*/ 595424 h 59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8707" h="595424">
                  <a:moveTo>
                    <a:pt x="818707" y="0"/>
                  </a:moveTo>
                  <a:cubicBezTo>
                    <a:pt x="800986" y="3544"/>
                    <a:pt x="782689" y="4918"/>
                    <a:pt x="765544" y="10633"/>
                  </a:cubicBezTo>
                  <a:cubicBezTo>
                    <a:pt x="674270" y="41058"/>
                    <a:pt x="765430" y="23953"/>
                    <a:pt x="691116" y="42531"/>
                  </a:cubicBezTo>
                  <a:cubicBezTo>
                    <a:pt x="623640" y="59400"/>
                    <a:pt x="632285" y="47963"/>
                    <a:pt x="552893" y="74428"/>
                  </a:cubicBezTo>
                  <a:cubicBezTo>
                    <a:pt x="531628" y="81517"/>
                    <a:pt x="507749" y="83260"/>
                    <a:pt x="489098" y="95694"/>
                  </a:cubicBezTo>
                  <a:lnTo>
                    <a:pt x="329609" y="202019"/>
                  </a:lnTo>
                  <a:cubicBezTo>
                    <a:pt x="318977" y="209107"/>
                    <a:pt x="306748" y="214248"/>
                    <a:pt x="297712" y="223284"/>
                  </a:cubicBezTo>
                  <a:cubicBezTo>
                    <a:pt x="290623" y="230372"/>
                    <a:pt x="285042" y="239391"/>
                    <a:pt x="276446" y="244549"/>
                  </a:cubicBezTo>
                  <a:cubicBezTo>
                    <a:pt x="266836" y="250315"/>
                    <a:pt x="255181" y="251638"/>
                    <a:pt x="244549" y="255182"/>
                  </a:cubicBezTo>
                  <a:cubicBezTo>
                    <a:pt x="237461" y="265815"/>
                    <a:pt x="232320" y="278044"/>
                    <a:pt x="223284" y="287080"/>
                  </a:cubicBezTo>
                  <a:cubicBezTo>
                    <a:pt x="214248" y="296116"/>
                    <a:pt x="199369" y="298367"/>
                    <a:pt x="191386" y="308345"/>
                  </a:cubicBezTo>
                  <a:cubicBezTo>
                    <a:pt x="132689" y="381714"/>
                    <a:pt x="240272" y="300562"/>
                    <a:pt x="148856" y="361507"/>
                  </a:cubicBezTo>
                  <a:cubicBezTo>
                    <a:pt x="122128" y="441687"/>
                    <a:pt x="158183" y="342852"/>
                    <a:pt x="116958" y="425303"/>
                  </a:cubicBezTo>
                  <a:cubicBezTo>
                    <a:pt x="111946" y="435327"/>
                    <a:pt x="112092" y="447590"/>
                    <a:pt x="106326" y="457200"/>
                  </a:cubicBezTo>
                  <a:cubicBezTo>
                    <a:pt x="101168" y="465796"/>
                    <a:pt x="91075" y="470446"/>
                    <a:pt x="85060" y="478466"/>
                  </a:cubicBezTo>
                  <a:cubicBezTo>
                    <a:pt x="69726" y="498912"/>
                    <a:pt x="56707" y="520996"/>
                    <a:pt x="42530" y="542261"/>
                  </a:cubicBezTo>
                  <a:cubicBezTo>
                    <a:pt x="35442" y="552894"/>
                    <a:pt x="30301" y="565123"/>
                    <a:pt x="21265" y="574159"/>
                  </a:cubicBezTo>
                  <a:lnTo>
                    <a:pt x="0" y="595424"/>
                  </a:ln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2" descr="http://images.clipartpanda.com/magnifying-glass-detective-bcyA4eqcL.jpeg">
              <a:extLst>
                <a:ext uri="{FF2B5EF4-FFF2-40B4-BE49-F238E27FC236}">
                  <a16:creationId xmlns:a16="http://schemas.microsoft.com/office/drawing/2014/main" id="{6D645366-F16D-813E-D7E5-97E3B6A5EB8B}"/>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7134" y="1159701"/>
              <a:ext cx="6328256" cy="51496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4531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64B82A-6F07-32E8-B8BF-8BE5592AE4E0}"/>
              </a:ext>
            </a:extLst>
          </p:cNvPr>
          <p:cNvSpPr/>
          <p:nvPr/>
        </p:nvSpPr>
        <p:spPr>
          <a:xfrm>
            <a:off x="2028144" y="2336360"/>
            <a:ext cx="7800117" cy="2877652"/>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Week-04:</a:t>
            </a:r>
          </a:p>
          <a:p>
            <a:pPr algn="ctr"/>
            <a:endParaRPr lang="en-US" sz="2000" b="1" dirty="0">
              <a:solidFill>
                <a:srgbClr val="FFFF00"/>
              </a:solidFill>
              <a:effectLst>
                <a:outerShdw blurRad="38100" dist="38100" dir="2700000" algn="tl">
                  <a:srgbClr val="000000">
                    <a:alpha val="43137"/>
                  </a:srgbClr>
                </a:outerShdw>
              </a:effectLst>
            </a:endParaRP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Encapsulation &amp; Abstraction</a:t>
            </a: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1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B8A68E-3CDD-3824-7B6D-02AB98E8D75F}"/>
              </a:ext>
            </a:extLst>
          </p:cNvPr>
          <p:cNvSpPr>
            <a:spLocks noGrp="1"/>
          </p:cNvSpPr>
          <p:nvPr>
            <p:ph type="title"/>
          </p:nvPr>
        </p:nvSpPr>
        <p:spPr/>
        <p:txBody>
          <a:bodyPr/>
          <a:lstStyle/>
          <a:p>
            <a:r>
              <a:rPr lang="en-US" dirty="0" err="1"/>
              <a:t>Mmmmm</a:t>
            </a:r>
            <a:r>
              <a:rPr lang="en-US" dirty="0"/>
              <a:t>…Pizza!</a:t>
            </a:r>
            <a:endParaRPr lang="en-CA" dirty="0"/>
          </a:p>
        </p:txBody>
      </p:sp>
      <p:sp>
        <p:nvSpPr>
          <p:cNvPr id="4" name="Text Placeholder 3">
            <a:extLst>
              <a:ext uri="{FF2B5EF4-FFF2-40B4-BE49-F238E27FC236}">
                <a16:creationId xmlns:a16="http://schemas.microsoft.com/office/drawing/2014/main" id="{2343845A-5C27-C550-91BA-31FFB21A15A6}"/>
              </a:ext>
            </a:extLst>
          </p:cNvPr>
          <p:cNvSpPr>
            <a:spLocks noGrp="1"/>
          </p:cNvSpPr>
          <p:nvPr>
            <p:ph type="body" sz="quarter" idx="11"/>
          </p:nvPr>
        </p:nvSpPr>
        <p:spPr/>
        <p:txBody>
          <a:bodyPr/>
          <a:lstStyle/>
          <a:p>
            <a:r>
              <a:rPr lang="en-US" dirty="0"/>
              <a:t>Week-04:pizza:Start</a:t>
            </a:r>
            <a:endParaRPr lang="en-CA" dirty="0"/>
          </a:p>
        </p:txBody>
      </p:sp>
      <p:pic>
        <p:nvPicPr>
          <p:cNvPr id="5" name="Picture 2" descr="Image result for pizza slice">
            <a:extLst>
              <a:ext uri="{FF2B5EF4-FFF2-40B4-BE49-F238E27FC236}">
                <a16:creationId xmlns:a16="http://schemas.microsoft.com/office/drawing/2014/main" id="{47F1D4AC-7E19-EF2F-2E2E-71F9944A5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83" y="4785717"/>
            <a:ext cx="3057842" cy="1666869"/>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884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A344F8-4461-F259-C716-15B326AE2815}"/>
              </a:ext>
            </a:extLst>
          </p:cNvPr>
          <p:cNvSpPr>
            <a:spLocks noGrp="1"/>
          </p:cNvSpPr>
          <p:nvPr>
            <p:ph type="body" sz="quarter" idx="10"/>
          </p:nvPr>
        </p:nvSpPr>
        <p:spPr/>
        <p:txBody>
          <a:bodyPr/>
          <a:lstStyle/>
          <a:p>
            <a:r>
              <a:rPr lang="en-US" dirty="0"/>
              <a:t>If someone was able to set slices to a negative number, our bill would show that we owe them money!!!</a:t>
            </a:r>
          </a:p>
          <a:p>
            <a:endParaRPr lang="en-US" dirty="0"/>
          </a:p>
          <a:p>
            <a:r>
              <a:rPr lang="en-US" dirty="0"/>
              <a:t>Time to introduce an important law of programming…</a:t>
            </a:r>
            <a:endParaRPr lang="en-CA" dirty="0"/>
          </a:p>
        </p:txBody>
      </p:sp>
      <p:sp>
        <p:nvSpPr>
          <p:cNvPr id="4" name="Title 3">
            <a:extLst>
              <a:ext uri="{FF2B5EF4-FFF2-40B4-BE49-F238E27FC236}">
                <a16:creationId xmlns:a16="http://schemas.microsoft.com/office/drawing/2014/main" id="{E946E50E-486F-5AC7-89CE-65D3B47F3B6F}"/>
              </a:ext>
            </a:extLst>
          </p:cNvPr>
          <p:cNvSpPr>
            <a:spLocks noGrp="1"/>
          </p:cNvSpPr>
          <p:nvPr>
            <p:ph type="title"/>
          </p:nvPr>
        </p:nvSpPr>
        <p:spPr/>
        <p:txBody>
          <a:bodyPr/>
          <a:lstStyle/>
          <a:p>
            <a:r>
              <a:rPr lang="en-US" dirty="0"/>
              <a:t>Uh oh…Someone hacked our </a:t>
            </a:r>
            <a:r>
              <a:rPr lang="en-US" dirty="0" err="1"/>
              <a:t>PizzaOrder</a:t>
            </a:r>
            <a:r>
              <a:rPr lang="en-US" dirty="0"/>
              <a:t>!</a:t>
            </a:r>
            <a:endParaRPr lang="en-CA" dirty="0"/>
          </a:p>
        </p:txBody>
      </p:sp>
    </p:spTree>
    <p:extLst>
      <p:ext uri="{BB962C8B-B14F-4D97-AF65-F5344CB8AC3E}">
        <p14:creationId xmlns:p14="http://schemas.microsoft.com/office/powerpoint/2010/main" val="1206199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secret rule of programming...</a:t>
            </a:r>
          </a:p>
        </p:txBody>
      </p:sp>
      <p:sp>
        <p:nvSpPr>
          <p:cNvPr id="3" name="Content Placeholder 2"/>
          <p:cNvSpPr>
            <a:spLocks noGrp="1"/>
          </p:cNvSpPr>
          <p:nvPr>
            <p:ph idx="1"/>
          </p:nvPr>
        </p:nvSpPr>
        <p:spPr>
          <a:xfrm>
            <a:off x="344985" y="1200536"/>
            <a:ext cx="11713301" cy="4824536"/>
          </a:xfrm>
        </p:spPr>
        <p:txBody>
          <a:bodyPr>
            <a:noAutofit/>
          </a:bodyPr>
          <a:lstStyle/>
          <a:p>
            <a:r>
              <a:rPr lang="en-CA" sz="3733" dirty="0">
                <a:solidFill>
                  <a:srgbClr val="FF00FF"/>
                </a:solidFill>
              </a:rPr>
              <a:t>You never, ever, EVER want your code to fail! </a:t>
            </a:r>
          </a:p>
          <a:p>
            <a:pPr>
              <a:buNone/>
            </a:pPr>
            <a:r>
              <a:rPr lang="en-CA" sz="1067" dirty="0">
                <a:solidFill>
                  <a:srgbClr val="FF00FF"/>
                </a:solidFill>
              </a:rPr>
              <a:t> </a:t>
            </a:r>
          </a:p>
          <a:p>
            <a:r>
              <a:rPr lang="en-CA" sz="3200" dirty="0"/>
              <a:t>It’s ok if other people’s code fails, but you don’t want your code to fail...</a:t>
            </a:r>
            <a:r>
              <a:rPr lang="en-CA" sz="3200" dirty="0">
                <a:solidFill>
                  <a:srgbClr val="00FFFF"/>
                </a:solidFill>
              </a:rPr>
              <a:t>It’s bad for your reputation...</a:t>
            </a:r>
          </a:p>
          <a:p>
            <a:endParaRPr lang="en-CA" sz="1467" dirty="0"/>
          </a:p>
          <a:p>
            <a:r>
              <a:rPr lang="en-CA" sz="3200" dirty="0"/>
              <a:t>So, you always want to check any value that another object is trying pass to your object before you set your instance variable.</a:t>
            </a:r>
          </a:p>
          <a:p>
            <a:endParaRPr lang="en-CA" sz="1400" dirty="0"/>
          </a:p>
          <a:p>
            <a:r>
              <a:rPr lang="en-CA" sz="3200" dirty="0" err="1">
                <a:solidFill>
                  <a:srgbClr val="00FF00"/>
                </a:solidFill>
              </a:rPr>
              <a:t>Ya</a:t>
            </a:r>
            <a:r>
              <a:rPr lang="en-CA" sz="3200" dirty="0">
                <a:solidFill>
                  <a:srgbClr val="00FF00"/>
                </a:solidFill>
              </a:rPr>
              <a:t>, whatever…Big deal…</a:t>
            </a:r>
          </a:p>
        </p:txBody>
      </p:sp>
    </p:spTree>
    <p:extLst>
      <p:ext uri="{BB962C8B-B14F-4D97-AF65-F5344CB8AC3E}">
        <p14:creationId xmlns:p14="http://schemas.microsoft.com/office/powerpoint/2010/main" val="1454488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0ACEDF-25CF-2494-B4C7-68A3687049EC}"/>
              </a:ext>
            </a:extLst>
          </p:cNvPr>
          <p:cNvSpPr>
            <a:spLocks noGrp="1"/>
          </p:cNvSpPr>
          <p:nvPr>
            <p:ph type="body" sz="quarter" idx="10"/>
          </p:nvPr>
        </p:nvSpPr>
        <p:spPr>
          <a:xfrm>
            <a:off x="998008" y="1381990"/>
            <a:ext cx="10195984" cy="5200691"/>
          </a:xfrm>
        </p:spPr>
        <p:txBody>
          <a:bodyPr/>
          <a:lstStyle/>
          <a:p>
            <a:r>
              <a:rPr lang="en-US" dirty="0">
                <a:effectLst>
                  <a:glow rad="101600">
                    <a:srgbClr val="00FFFF">
                      <a:alpha val="60000"/>
                    </a:srgbClr>
                  </a:glow>
                  <a:outerShdw blurRad="38100" dist="38100" dir="2700000" algn="tl">
                    <a:srgbClr val="000000">
                      <a:alpha val="43137"/>
                    </a:srgbClr>
                  </a:outerShdw>
                </a:effectLst>
              </a:rPr>
              <a:t>Local</a:t>
            </a:r>
            <a:r>
              <a:rPr lang="en-US" dirty="0"/>
              <a:t> - declared inside of a method, stored in the current stack frame during runtime</a:t>
            </a:r>
          </a:p>
          <a:p>
            <a:r>
              <a:rPr lang="en-US" dirty="0">
                <a:effectLst>
                  <a:glow rad="101600">
                    <a:srgbClr val="FF00FF">
                      <a:alpha val="60000"/>
                    </a:srgbClr>
                  </a:glow>
                  <a:outerShdw blurRad="38100" dist="38100" dir="2700000" algn="tl">
                    <a:srgbClr val="000000">
                      <a:alpha val="43137"/>
                    </a:srgbClr>
                  </a:outerShdw>
                </a:effectLst>
              </a:rPr>
              <a:t>Instance </a:t>
            </a:r>
            <a:r>
              <a:rPr lang="en-US" dirty="0"/>
              <a:t>- declared at the class level, stored inside of an object which is stored in the heap</a:t>
            </a:r>
          </a:p>
          <a:p>
            <a:r>
              <a:rPr lang="en-US" dirty="0"/>
              <a:t>It turns out there is a third kind…</a:t>
            </a:r>
          </a:p>
          <a:p>
            <a:endParaRPr lang="en-CA" dirty="0"/>
          </a:p>
        </p:txBody>
      </p:sp>
      <p:sp>
        <p:nvSpPr>
          <p:cNvPr id="3" name="Title 2">
            <a:extLst>
              <a:ext uri="{FF2B5EF4-FFF2-40B4-BE49-F238E27FC236}">
                <a16:creationId xmlns:a16="http://schemas.microsoft.com/office/drawing/2014/main" id="{021B740C-71DC-9540-BE95-9F11944C0FD4}"/>
              </a:ext>
            </a:extLst>
          </p:cNvPr>
          <p:cNvSpPr>
            <a:spLocks noGrp="1"/>
          </p:cNvSpPr>
          <p:nvPr>
            <p:ph type="title"/>
          </p:nvPr>
        </p:nvSpPr>
        <p:spPr>
          <a:xfrm>
            <a:off x="609600" y="127840"/>
            <a:ext cx="10972800" cy="1143000"/>
          </a:xfrm>
        </p:spPr>
        <p:txBody>
          <a:bodyPr>
            <a:normAutofit fontScale="90000"/>
          </a:bodyPr>
          <a:lstStyle/>
          <a:p>
            <a:r>
              <a:rPr lang="en-US" dirty="0"/>
              <a:t>Tell me all the differences between local and instance variables</a:t>
            </a:r>
            <a:endParaRPr lang="en-CA" dirty="0"/>
          </a:p>
        </p:txBody>
      </p:sp>
    </p:spTree>
    <p:extLst>
      <p:ext uri="{BB962C8B-B14F-4D97-AF65-F5344CB8AC3E}">
        <p14:creationId xmlns:p14="http://schemas.microsoft.com/office/powerpoint/2010/main" val="1698854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9936" y="1196752"/>
            <a:ext cx="5966453" cy="1143000"/>
          </a:xfrm>
        </p:spPr>
        <p:txBody>
          <a:bodyPr>
            <a:normAutofit fontScale="90000"/>
          </a:bodyPr>
          <a:lstStyle/>
          <a:p>
            <a:r>
              <a:rPr lang="en-CA" dirty="0"/>
              <a:t>Why we make our instance variables private!!!</a:t>
            </a:r>
            <a:endParaRPr lang="en-US" dirty="0"/>
          </a:p>
        </p:txBody>
      </p:sp>
      <p:sp>
        <p:nvSpPr>
          <p:cNvPr id="5" name="AutoShape 4" descr="data:image/jpeg;base64,/9j/4AAQSkZJRgABAQAAAQABAAD/2wCEAAkGBwgHBgkIBwgKCgkLDRYPDQwMDRsUFRAWIB0iIiAdHx8kKDQsJCYxJx8fLT0tMTU3Ojo6Iys/RD84QzQ5OjcBCgoKDQwNGg8PGjclHyU3Nzc3Nzc3Nzc3Nzc3Nzc3Nzc3Nzc3Nzc3Nzc3Nzc3Nzc3Nzc3Nzc3Nzc3Nzc3Nzc3N//AABEIALYAyAMBIgACEQEDEQH/xAAbAAABBQEBAAAAAAAAAAAAAAACAAEDBQYEB//EAD8QAAEDAgQDBQUFBgYDAQAAAAECAxEABAUSITFBUWEGEyJxgRQyQpGhByOxwdEVFiQzYvBDUlNyguE0VGNz/8QAGgEBAAMBAQEAAAAAAAAAAAAAAAECAwQFBv/EACoRAAICAQMEAQIHAQAAAAAAAAABAhEDBBIhFDFBURMicQUyNGGBwfAk/9oADAMBAAIRAxEAPwDxOUEQNfMUjl00NNJ/y0hKtBv1qQOYjl5mkgDcgEc6ZBJMQT5UcoHvg+ooAPjKSNOVJQ18OtEnLJI9BR6d4IAGka0BGRziB0NClJ31y10EyNz+v9/nTEbiSAOdKBHJkhM5QOImlMklKRPUVIlJBISZHWhjQZVjbWgAIUtOpG9IJohEHczximEgTxmKADenSJIpk+8aOCmAnTSoA0RAgGaSklOkA02Y5tSfSjgkTmIFSBkg6aEHgdxS1UDJFOAfF4vFwinSKAAJgfpTH19TRgEAz6UEHPr61AEFAaEb70RUNJGvGmIG9DvU2AiUz7gpKJjRIA8qeCkAkaUgDGbhQAAny8xT0t9qegE2kazOm0VIpBMJEyedRhSkkmdddTRlciYEDeVUA2QBMQQRueVI6ACD60s5yKCRvt0ojqBmnNtNACdpI0oVmEidQfpT6HQwaFzYDgKAcKGXxCYGknakk78o3pgpPWjSkK0mJoBkqIhQNEglCSQfTrUcwdOHOnSqNeNAPKgAfh50kqB4a86Nltdw8lppK1rXsltOYnyHGry07GYq6Aq5DNi0fiul5T6JEn6VAM+RCjprvFFkUtwJR4iTAA1J8udba07M4PbEqvbm6vlJ2SgBhs+Z1UfPSr2wYRbobThVqxZvvrDDCkI8SSRKllRk+FEmeeWjurJo8xubK5tktKubZ5lLgJbLrZTnA3id6iSApBnTSau+2GMftjHHHkLWq2YSLa2ClTDaNAZ5kyr1qkTA0iTNSiBk6agaUlGCBtSGiiYFIROv1qbA54ihVGaYImlmnWZ4UjvFQBlnUfhTxueQpLAIBp1e6Y4igBUo7RRcExGp5U0SNd6QgGZMcKAdZUgyINNTwPeknzpqAQ605BgnfnFIHbyolLhITBoAUgmSNqcyN+NODlEAJ86D4tJoB91fLWmMFQG46U6hx1P5UIBK9daARApJHMyOlFlneggjUbbUAStN486ntbV69u7e0tWit99YQhP+YkwKiSRxrb/Z9hdsWnr+9U805dJWxaKZAzISB966J2gHLPNVQwWuHW9lguHLawnKpVwcntvxvISfEpJ4JKtABuBJ30jha1Sokq5neu24U2t3MEBtAAS0ykSEIAhKR5CjtLNdwqWkeBO5VtWsY0ixxN2y1rEIknQedDjuJWtom5tMKvGrrECx7GwlnUW6VGX3FK2kwE9KuMTBw7A8TxF13ufZ2cjCkjUvr0QB5anpFYzsvhPtuGC2W21N09opbpbCgnSFK+FIOp86NbnRVugMM7M2GIIXbouHnbkbrtkl0I5SlKdusis7iFk7h16/bXICX2lZVAGQeo6V7A3ZYs0WmT2vwe1Ztsqu5tD3TPkSEmdONcfbjA8MvkIXdvIcxBxvK1douku5o8WpJTm46RPSoyxUaKxbZ5Ed5oYPCuq/s3bG5VbvJMz4VDUKHOuUKjNPOqFh0gAajWhnNJmjmRP4cKEIM+IDKaARMgSKIQKafEAeApK2EUAUJzCd6ApGaAfKkQnf86cEbwDQDOJjY0qePERM+XCmoBDQa/OjQiaBMk6aDlxqaCG5iJ2JoCNQy6RI4Ukqj3ZBnTlTGZMzSTvxNASSQgEwQNAI/OowTKp41IdSgtpJ5UOXwASIEmedAMoCBr68qL4iOMiDTHSOZoUx8tYPCgO3BsMuMZxS3w20TLz6wmYnKOJ8gJr0922GHpVbhoswlLLDKhq1bo2Jj4lqzLPmKzPYvDCzbh1alIdv0GXBIUzaJPjPQrMIHSa1biV3Tq3SNVmQncgbAegH0pFW7JAs7ZdysBIgCtEm09mtwEIJA0GXjUmF2yLdOd4ZIEJzaE865cX7Z4JY2r7rN8049bJKm206lbvwp+euvKryyJCmzDfaripN3bdnbdUizUHLuNQq4X8P/EQPOatsBcuezrVvhls3Z+1t3J7169QXWwVIzFBAjXQEGeFeXOXDr10u5eWXXXHC64pW6lkyfrXpeL33t2HquGSlDynE3DakgSPAkg9d1ir4EubM8jPVey2M2d0yEXC1P3G7y2beWSrbSAYGmxNY77Yrm1tMQw/IG7bIvNJRAJyn/qq7s5jOJs24HeXbbUSHLdSsp6kDas39qOMIvMVtrVWe4ct0Z1l1RPiI4/Laq6nEnVeScTq2d9w/hmJ9g8RfvWmLl3Din2d1skBCnCQEmNa8vyyn11rWYfc3Fz2G7SZ1oLTbtmQgAJSnxq0SBt1rKiBII1PGuTBDZuV+TXI7dghJTsdOVEDzpEweesUwGs8uFblAY8Q86JR10pRqfOmO4oBjI0jSnAM6aUpBPrRqXpvJO6jQAmCNDEb0qbNkKuBpUA53iPSpFLluCmABNQjqZop02oAlKCxNMMsjMYHUUwjQRRCAZ97rQD8Rl1McthSJHd5TJSdQYietIKIgiIGgoCoLJKdJM0A6ZgD+zXXhuG3OK3ibaybCnnEkklQSlIG5JOwrkRA8Rrb9lsISWG0PI/mBN5dH/wCM/dNnlnOvl6VDfANdZs3rL7QvLPDLNtDDTTjbbynFqSgeEaJgbk8d66LhKHu6Si7vWigEZLfK0hRPEnVXyioMy3XVOKVKlGVGONddu34hVo4kWbJ7PB7K1WX2GilcEFbrynV5eWZR6cq8++0jGGFu2+C4eWfZbeXni0AEuOq4ab5Rp5k1ru2mK/sfA3Hm1lNy8CyyBzO5joK8nwqwXil6m0RcW7KlD+ZcLyJHrUSjFP7EWzhkA66itH2Xxpq2U5bX7iu4caytnfIoA5R5a1obT7MGXG0m47X4QifeSmVR5GrBz7LsD7ghrtjbd7wzN6evGkZ7XaIcWzkt+1VrhOEuslKHk6KZQNFZwZGvAc+Yrz29uXb68durpZU86oqWqONbu7+y/uLRx5rtRgrgSNlLKJ+dYF3MlakEg5SRKTIPWpc3J2wo0aHBnCOw/ahoJlKnbRRV5LV+tZskHlWhwZ1KexnaVk++tVoR6OH9azxJACvhNZQ7y+/9Fn4BJgQdTG9JCvFrvTxOqdqZMTOwrQqFEUEzrSM8eNKgAAk1LG4B1pgB160yDKjJigBcBCiDSp3DJmZpUBLPhPONelRE85os8U85kx6UAwyxxokp1MGeNMNSATPU0WaAT150A2ZJBAGutNlk9KRM7U4PhnlvQFlgVkzc3yl3Sv4G1SXrkjSUD4R1JgfOvVVBpbQCLQWbr6g9dNheeFR4Uz/SmBGw2rPdmMBesGLVN7arQ3Cb19TiCA6v/CaE7hM51dSOVaaEkBRAJJ4kzSKt2WE0hMac4EamornH7CxccYCXnnWvfS2gq1iYqwtk6+IAJ6Cs/wBonnWO0TaWFEIXbpCjGgXr/wBUzTcI8F8cN7opMcdPadtN2plKWrcEJSt3Jk4kmf8AquWxw0W9ku8JYZJALTWX7x0zqBPDSoXTcXL4sgVZi4UobSnUuTqT1kRXq9r2JtsDtWH37HvHIzPqkKc21JJgCJ8+saVzSk/J1wai6SPN7w2SLpDeHWNz7UFJBclC20/5shPXaiThGJqcdFrh96p248Su7KVZiOMBdVOM3ibLFFs2i8qWHVZloHhVyUOvStt9mqV3WOtqvystuoUgqUqfeGlZtuKRdT3NnRh3ZbFrxhhm/wAOVbk5UqVlSmOp3266edYx/s03h1+trEbdu4QyVJPcryKUdtQY0k17UrFnLW6/Zt464nunfC7Op5CTwrz/AB+2W92hfRcLBc71SipGka1zSzygdOHTrK/rRIi3way7P5GMNW2LlgpSiA94gSQTB1157V5biOG3mGKQ1iFuppS0Zhm4/wBn8q9LZZcVdM+yrIhaiJ1ACdyelZv7Skobewzu5y5HInzTr85qdHmfybPZXXaKGPE5x8GKI0lI0oSZ12FPJkzNPHPnXqnigCTrM06wBEbfWmyn4dxRZj8Q8/KgEROUJTodzFOpKQfCYmnCv75UHvKJoB5AEEa0qE6GlQBDKo6gU8AHQ1GCN4FN7x92gJCNdNYpss6R9KQWQIgfOmkk7fWgEpAGxM1d9nLNLl0q7uWyu2sgHFon+a4TDbY6qVHoCeFUwkiSDHCvTsCwi3w1nC27i/s1LT/EhlK8xVcLTCc3RA4DWapKSXclKy5729Nrb2t/cuXD7UreU4on7xWpSOSUgwBw151MyNtqC79jw1CX8Rv2GA4qApwHUxJ1qTD8Vwa4fbZtsQQ+8uQlLaSQY132q8ZwiieTuaQo6JTKuE1VdqmBZKunFlCbruwlqRqmUSfWp09scHsLxa7pF0pm3V41pYUpObgJAjU9aj7PYh+8LeHYg4kKuFPXCl59AFZ3VAa6aDux5VjqJb0qN8H0yMh2ate+vkYrcrS4jOZSkGQZlXrXpGL3V52gtGTZi4RYXKQXitfiQiYy+Zg845TqcZes3eArs9G2bZlawtTY1bKifEdddDodK9ORZuMYEzcW10lttaUqKluJICDG20ada5ckpXaOiO26Zje0WH4HhGI2SkqZZs7ZtKlpca7xBJO5VEkzJIJPTen7IWbC7ty4sr9DzSngvMhogHSYGnCuDGRc9pr+9w6wcFzaqTk79oFSUZQSkEnUHMACes1pfsyNrhyEuqSlq1ftEHIRom4GivUiNOaVVE05Q5dEqW18cmnxVhm6cZW6G1PLSEhbac0gxE+vOvNseT7JjF4EypSAUJJ3JmPxr0TEb7vO+ulqSy1bS4nTQACTMV5xfuu3WMpXcsFL6vvXGyrN4iJiY68q4cjUuUelolKPDJlfwFvatKKw88QCBuUjhWb+1pxbt7YuqSlCld8co0EZkx9Kv2gk4km5uHHFqTrkUnVJ5Cs59qK+9fwtYEZ23FAHXfLU6L9Qv5L/AImv+dv/AHcwYKhJI0pFIUOMzRBJIylUAa5qWwkn0r3j5gckcNaBWpp9tKBR4igCBAGppZdJG9IiUjy3oQSDEfWgFE7mD1p6YkA6yaeoAkpRz1ooEbeVCF6aJHypJJy+dSBuOwokJnf8aEb1I20t91DTSCtxaglCQNSSYAqAX3ZTBmb15d5iCHXMOtlpSptrRVw6r3GkngSePL516Ci3wy1vR7LhmGocaIl1LI8KhuUnlNcuH2X7EtG7ZEd3hpUjOdA9fLSC4odEIISDzmgZIJygkj1/SpjHc7ZYvm7pbqwVMsSBCT3IJA9atbZWYJQQ0QdSAwgAaRwArPMKGgj5n/qrzDFstKevbteSxs2lP3B/oSJPqdo61ZxjHmg7Mb9r+JextWWAW+RAcIu7oIEEnZsHyEmOo5VXdkXe+wBCLhpD7Fs6vK2UTGaCVHmdTWQ7Q4q/jeM3WKXUB26WV5R8I4J9BFaP7NbhTlzd4ZmIDqO8SJjUb1x6m4YW4/c69EozzpT7M3OKtsPYfZBh58hfhSpSwpKU6py6mNp1VyEa60Ly8d9jfwm/ui9hV0EoQpTYQptI4DKQNukc5rHPXL2HIvLB1BIaeJz5ySUnUb/M1d/vFb3rFspq6Wl5taSUxAI49K8+WTNHmPKPVjpsE+H3Oh/DrNKGW7Ny5Uzb7pbUEFsbwrKdTFW2Fv22HWdzhtyT+z7lzM225OdhRMwDJJ566iqPtM+6ziFq6y0ywlKlLSptICiBJIHMkDbbXWq9F685iD924pbrS2VILfdRk2IyifKatF5ssL8GeTHp8U9sj09y4wS3wZ21AU885bqRKlKGaREECsH7Qt/EFPX8h1wSrKRIM7aV2HEHL15tq1AUkjK4Q3AnY1wNIP7RWy5A7lRBJP8AfKuSTk7UlTR3afFjilODuyxLWR9t1socG33vD1rIfaWsOXeHpStJUEL22Hu1qO9Q7iDaELSVAeHjHl1rzXtJeuXOLPlZ9xagNeGYx+XyrfQY28270Zfi2RLBXsrZhJBOZKvrQDkJplkFUnenaAKhO/CvcPmBKMydjQxoeFGpMSuCQaBRBigCQFAAxIPWh0Hi00PKnB0neOFGCY/HzoAYSrUGek01OVSfEaVKBHmpxqIFLIeAoilZJMRNRYAzAcJIrYdgbJ9KnMYbbC3m3Bb4eggHvLpQ0MckJlR9Ky9jZXN7eMWlsgrffcShtIGpJNeqi1ThKW2m0OJZsUKtLKfCXFn/AMh6DzMJBqLvglIkxa+du7oIVcOPIZSG+9WBLhCQFK2jWJ+Vc1vM6HfQGB+lQuBoBOihPlUjDbS/hVA45hW8exYsWyEgCUk+n6VXfaVjAw3s5bYJbuJ9oxD7+6jdDQPgSRwk6+ld7LiGmnbhtC3U2yC4UJGfNGw05mPnXk18m6ub24fu0rFy66px3OkhWZRkyD51nN3wQzjKiRJ8p510YffP4fdJubVwodTMECdOVB7Oul7MvrVHTVMK07RpcOvcaxe7N0hpm4SlaUuqWykgjrXd3WIhwm4YtmkZ0pA7mBCjrGum+kzWSYN0wCGX3mgd8iyJPpV32Yx25wnHrG9vnHbm1Zcl1p0lwKTsdDvEzFZvHHtXBss+RO75ND9oTS+zeKWjTbq7pLluHP4n3m4VCQCI5CuPDMZur9xOaySHUIUvvg4oCI2y7DQ1a/bO4bi4wks3TbrD7BfLTa57swAAY0Gn51SdiO0Aw26RaYstpGHFKpcUzmUgxoBH58qq8MK7Fupyt/mNAjEsWwaxU87hWZoqKgsu5Sqeka71xe0nE3W+6/hXbi5SkrUqQBGp67GtP28xTDMb9gsuz+KftW5SvN3Qc7zKmCNCeJ0ka1Vs2iyvCm27FdsTeQ4XRpPdqg676gfKsJ4McbklybrWZpqnI6k4fguEYng9u0/e3V/iFwpkkuJbCEg++BB1JiAfyrzHtO0Ge0+MMIBKGr59AneAtX10r2VOEp/adpd3tom6XZvZ2XUnKtMGTKh+B+lcOJYLYYn7QvFUN3Lbi1LRcGUOsZjOp6dSRyNRj1GOCvyZTjlyOm+DxTLrr9ak7s5wUGZETyrU492HvsPS5dYYtGJWaD4lsqBW3/uA3HUfSsqW3OKD867YzjJWjlcXHgMuZAUpFQxOpjTlR925GiSPWmCF5hKCfOrWiomiCsEZQeAI0NMCSkjLtuetN3ZzCUK+VEoHghXyqQMoCRqY6UqQCp1Ch6UqmwaROCOHZKj6VKnAXT8P0r0xdtbJb7y2Sl+N0zB+VcKL6yW+GO7CHSoJCFpjU1wyz7TuWCyl7L4G/YJcxFlXd37p9ns1Efyif5jv/FO3U1NjeIe3XxUnM420kNtLWdSkcfXetD2ouGrW0SwwQ2VI7tsbeDdateCjp5Vju7KoCfoQfwNdeCLa3HNNU6CzSCc2vAgT+dTNOEpgAT61CQrSCpPATI/Ku/BrVt65Kn8pYaSVuEECEjp190f7hW7airZVJvhF/hNu+w5bkLcatmmjeXmTTvB/htT13PmOVYzEMKv8Uvri/umFKfuHC4sxxPDyAgDoK9Eu8RbYYaauMrbtwA+4Adk/CmoW7hlclBBB4nWvOlmtnTHBas87HZu4/wDWVRfuzc/+uR616Om4QngPlUqblsjUD5VPyIt8SPMv3Yu+DH1pfuzd/wChXqSHG1jRINSoDfFCaspP2R8SPJU9l7lJOW3SJ303ov3ZuwJ7kV6042gJkqbHkKrbxaEJMLSaiUmiY4kzzRXZm5UnxMJj+qpFYBewnNnOX3QVnTy10rWXQuF6W+Y/1HauB3Frq1+7AYdMR4tY+Vc71DTNOniU6MKxZPu3FyOgeV+tSCzxxogovLgEDU94T+M11KvMSe9zuUf7R+s1Cu0vLg/f3TnoY/Co+dXdE/AQXNrjF3o/e3KkndIXlB8wNDXH+7j2/d/KrpnDlIH/AJKz5qNGoKaH88iP8yz+tOp/YdOii/dx/wD0z8qb9235julfKrtrFmmyQ67n1+FdTuY0wE/wzrubkTIqeofojp4+zNns49/pq+VCrs68P8NXyrU2+PXEDO2VjoiK7P2mpwH7paepTU9SR0xhz2eeG7Sj6U9btt1ShIUPKKVOpHTos2UhlzNbuoWk7tqp7y0w69AN9h5zcHGVQRR+xqOrgSkDeBNCLcSe5dcP+wbUqlTRpwSPG4dSC07bXYSgISm7YAVA2GYVU35tgZuuzeTTxKtXZB+Yqy7t8HVpxQ55YNEXSBlW05H9SZom12dGbxxfgzq7vs64MiGsRsiTqDBAHKd6scKTgaWrcPYlmaLgdeRrMJ91MdT+XKul7D7G8Se971KuPdtKNcDmB2CDIefnqzH51WeTK1TfBKxQTsd1+zv7126euApTqiohQKYHAfKupm3w7dLjXorWuP8AZDA1Qp5Uf/IH86jNi0Dll6eQbArJWvBtxVJl0HLVAjvkH/kKFdzZjVTyB9ao7i2aYTKg/wBQEia5g/alSUIdWFkxlIBNT8r9DYvZohdWcyh9HyP6VMhalozNuBQ6VlLx9y0ko+86RrUDXaF5JBW0oI6CiyMOBqXnnyYJJA4gVx3rvdt/eceNUtz2kQRC1OgcITVW/jhckMoU5/8Aor8qh2wqRc3+MIDPdJL0R8OX9ape+U4ZaZcWealj8q5xflapeaTPJOlWKnXe6zMW7oBEAJkwedVqibIAMRUBlYCfMk1GtvFTwSPI112l1iWaChUc1oq0ZddP89wIP9Lc0sUZ4WWKODVSvIGguMHu0pzOLnzE1uGbVtaAS8tU+lC9hzKxqVn1q1yRH0nnwb7rVSQfKuq3fbRGRAB5k1orvBQUy02VedU9zht03OW3V5Cou+5NV2CbuHJkLieRroS+ufe+tVSm7pnVduselR+0OHgRVdpO6jQpuXUjRVNVI0+dlTSqNpKkeqeLhl+VRlLaleJAzcwKVKu45ydu1QRJSmPKpPZGj8I/ClSq6SIsFWGNqEzURsUiUhUelNSqskhbOVdottZSHjFRuYe8tOr4I5GaVKsXFWXs5vY1plJUgp5RXMcIs3XfGwnMeNKlWLSNLO9mxbbRCTPmBR+yJc4n8PwpUq1pUUIXMIZWCSlM+VQHBLQnxthXnqKVKq0WJW8Ot2R920hMck1MG00qVKA+QCnLaeQ+VKlSkQElsRsB5U4RrSpVZFWEpAA2FcziQrSlSqJFkcN1YtPe8JPInSqm5wVG5KRH+UUqVYvsXRXvYd3a4Soa9KVKlSwf/9k="/>
          <p:cNvSpPr>
            <a:spLocks noChangeAspect="1" noChangeArrowheads="1"/>
          </p:cNvSpPr>
          <p:nvPr/>
        </p:nvSpPr>
        <p:spPr bwMode="auto">
          <a:xfrm>
            <a:off x="207433" y="-144462"/>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6" name="AutoShape 6" descr="data:image/jpeg;base64,/9j/4AAQSkZJRgABAQAAAQABAAD/2wCEAAkGBwgHBgkIBwgKCgkLDRYPDQwMDRsUFRAWIB0iIiAdHx8kKDQsJCYxJx8fLT0tMTU3Ojo6Iys/RD84QzQ5OjcBCgoKDQwNGg8PGjclHyU3Nzc3Nzc3Nzc3Nzc3Nzc3Nzc3Nzc3Nzc3Nzc3Nzc3Nzc3Nzc3Nzc3Nzc3Nzc3Nzc3N//AABEIALYAyAMBIgACEQEDEQH/xAAbAAABBQEBAAAAAAAAAAAAAAACAAEDBQYEB//EAD8QAAEDAgQDBQUFBgYDAQAAAAECAxEABAUSITFBUWEGEyJxgRQyQpGhByOxwdEVFiQzYvBDUlNyguE0VGNz/8QAGgEBAAMBAQEAAAAAAAAAAAAAAAECAwQFBv/EACoRAAICAQMEAQIHAQAAAAAAAAABAhEDBBIhFDFBURMicQUyNGGBwfAk/9oADAMBAAIRAxEAPwDxOUEQNfMUjl00NNJ/y0hKtBv1qQOYjl5mkgDcgEc6ZBJMQT5UcoHvg+ooAPjKSNOVJQ18OtEnLJI9BR6d4IAGka0BGRziB0NClJ31y10EyNz+v9/nTEbiSAOdKBHJkhM5QOImlMklKRPUVIlJBISZHWhjQZVjbWgAIUtOpG9IJohEHczximEgTxmKADenSJIpk+8aOCmAnTSoA0RAgGaSklOkA02Y5tSfSjgkTmIFSBkg6aEHgdxS1UDJFOAfF4vFwinSKAAJgfpTH19TRgEAz6UEHPr61AEFAaEb70RUNJGvGmIG9DvU2AiUz7gpKJjRIA8qeCkAkaUgDGbhQAAny8xT0t9qegE2kazOm0VIpBMJEyedRhSkkmdddTRlciYEDeVUA2QBMQQRueVI6ACD60s5yKCRvt0ojqBmnNtNACdpI0oVmEidQfpT6HQwaFzYDgKAcKGXxCYGknakk78o3pgpPWjSkK0mJoBkqIhQNEglCSQfTrUcwdOHOnSqNeNAPKgAfh50kqB4a86Nltdw8lppK1rXsltOYnyHGry07GYq6Aq5DNi0fiul5T6JEn6VAM+RCjprvFFkUtwJR4iTAA1J8udba07M4PbEqvbm6vlJ2SgBhs+Z1UfPSr2wYRbobThVqxZvvrDDCkI8SSRKllRk+FEmeeWjurJo8xubK5tktKubZ5lLgJbLrZTnA3id6iSApBnTSau+2GMftjHHHkLWq2YSLa2ClTDaNAZ5kyr1qkTA0iTNSiBk6agaUlGCBtSGiiYFIROv1qbA54ihVGaYImlmnWZ4UjvFQBlnUfhTxueQpLAIBp1e6Y4igBUo7RRcExGp5U0SNd6QgGZMcKAdZUgyINNTwPeknzpqAQ605BgnfnFIHbyolLhITBoAUgmSNqcyN+NODlEAJ86D4tJoB91fLWmMFQG46U6hx1P5UIBK9daARApJHMyOlFlneggjUbbUAStN486ntbV69u7e0tWit99YQhP+YkwKiSRxrb/Z9hdsWnr+9U805dJWxaKZAzISB966J2gHLPNVQwWuHW9lguHLawnKpVwcntvxvISfEpJ4JKtABuBJ30jha1Sokq5neu24U2t3MEBtAAS0ykSEIAhKR5CjtLNdwqWkeBO5VtWsY0ixxN2y1rEIknQedDjuJWtom5tMKvGrrECx7GwlnUW6VGX3FK2kwE9KuMTBw7A8TxF13ufZ2cjCkjUvr0QB5anpFYzsvhPtuGC2W21N09opbpbCgnSFK+FIOp86NbnRVugMM7M2GIIXbouHnbkbrtkl0I5SlKdusis7iFk7h16/bXICX2lZVAGQeo6V7A3ZYs0WmT2vwe1Ztsqu5tD3TPkSEmdONcfbjA8MvkIXdvIcxBxvK1douku5o8WpJTm46RPSoyxUaKxbZ5Ed5oYPCuq/s3bG5VbvJMz4VDUKHOuUKjNPOqFh0gAajWhnNJmjmRP4cKEIM+IDKaARMgSKIQKafEAeApK2EUAUJzCd6ApGaAfKkQnf86cEbwDQDOJjY0qePERM+XCmoBDQa/OjQiaBMk6aDlxqaCG5iJ2JoCNQy6RI4Ukqj3ZBnTlTGZMzSTvxNASSQgEwQNAI/OowTKp41IdSgtpJ5UOXwASIEmedAMoCBr68qL4iOMiDTHSOZoUx8tYPCgO3BsMuMZxS3w20TLz6wmYnKOJ8gJr0922GHpVbhoswlLLDKhq1bo2Jj4lqzLPmKzPYvDCzbh1alIdv0GXBIUzaJPjPQrMIHSa1biV3Tq3SNVmQncgbAegH0pFW7JAs7ZdysBIgCtEm09mtwEIJA0GXjUmF2yLdOd4ZIEJzaE865cX7Z4JY2r7rN8049bJKm206lbvwp+euvKryyJCmzDfaripN3bdnbdUizUHLuNQq4X8P/EQPOatsBcuezrVvhls3Z+1t3J7169QXWwVIzFBAjXQEGeFeXOXDr10u5eWXXXHC64pW6lkyfrXpeL33t2HquGSlDynE3DakgSPAkg9d1ir4EubM8jPVey2M2d0yEXC1P3G7y2beWSrbSAYGmxNY77Yrm1tMQw/IG7bIvNJRAJyn/qq7s5jOJs24HeXbbUSHLdSsp6kDas39qOMIvMVtrVWe4ct0Z1l1RPiI4/Laq6nEnVeScTq2d9w/hmJ9g8RfvWmLl3Din2d1skBCnCQEmNa8vyyn11rWYfc3Fz2G7SZ1oLTbtmQgAJSnxq0SBt1rKiBII1PGuTBDZuV+TXI7dghJTsdOVEDzpEweesUwGs8uFblAY8Q86JR10pRqfOmO4oBjI0jSnAM6aUpBPrRqXpvJO6jQAmCNDEb0qbNkKuBpUA53iPSpFLluCmABNQjqZop02oAlKCxNMMsjMYHUUwjQRRCAZ97rQD8Rl1McthSJHd5TJSdQYietIKIgiIGgoCoLJKdJM0A6ZgD+zXXhuG3OK3ibaybCnnEkklQSlIG5JOwrkRA8Rrb9lsISWG0PI/mBN5dH/wCM/dNnlnOvl6VDfANdZs3rL7QvLPDLNtDDTTjbbynFqSgeEaJgbk8d66LhKHu6Si7vWigEZLfK0hRPEnVXyioMy3XVOKVKlGVGONddu34hVo4kWbJ7PB7K1WX2GilcEFbrynV5eWZR6cq8++0jGGFu2+C4eWfZbeXni0AEuOq4ab5Rp5k1ru2mK/sfA3Hm1lNy8CyyBzO5joK8nwqwXil6m0RcW7KlD+ZcLyJHrUSjFP7EWzhkA66itH2Xxpq2U5bX7iu4caytnfIoA5R5a1obT7MGXG0m47X4QifeSmVR5GrBz7LsD7ghrtjbd7wzN6evGkZ7XaIcWzkt+1VrhOEuslKHk6KZQNFZwZGvAc+Yrz29uXb68durpZU86oqWqONbu7+y/uLRx5rtRgrgSNlLKJ+dYF3MlakEg5SRKTIPWpc3J2wo0aHBnCOw/ahoJlKnbRRV5LV+tZskHlWhwZ1KexnaVk++tVoR6OH9azxJACvhNZQ7y+/9Fn4BJgQdTG9JCvFrvTxOqdqZMTOwrQqFEUEzrSM8eNKgAAk1LG4B1pgB160yDKjJigBcBCiDSp3DJmZpUBLPhPONelRE85os8U85kx6UAwyxxokp1MGeNMNSATPU0WaAT150A2ZJBAGutNlk9KRM7U4PhnlvQFlgVkzc3yl3Sv4G1SXrkjSUD4R1JgfOvVVBpbQCLQWbr6g9dNheeFR4Uz/SmBGw2rPdmMBesGLVN7arQ3Cb19TiCA6v/CaE7hM51dSOVaaEkBRAJJ4kzSKt2WE0hMac4EamornH7CxccYCXnnWvfS2gq1iYqwtk6+IAJ6Cs/wBonnWO0TaWFEIXbpCjGgXr/wBUzTcI8F8cN7opMcdPadtN2plKWrcEJSt3Jk4kmf8AquWxw0W9ku8JYZJALTWX7x0zqBPDSoXTcXL4sgVZi4UobSnUuTqT1kRXq9r2JtsDtWH37HvHIzPqkKc21JJgCJ8+saVzSk/J1wai6SPN7w2SLpDeHWNz7UFJBclC20/5shPXaiThGJqcdFrh96p248Su7KVZiOMBdVOM3ibLFFs2i8qWHVZloHhVyUOvStt9mqV3WOtqvystuoUgqUqfeGlZtuKRdT3NnRh3ZbFrxhhm/wAOVbk5UqVlSmOp3266edYx/s03h1+trEbdu4QyVJPcryKUdtQY0k17UrFnLW6/Zt464nunfC7Op5CTwrz/AB+2W92hfRcLBc71SipGka1zSzygdOHTrK/rRIi3way7P5GMNW2LlgpSiA94gSQTB1157V5biOG3mGKQ1iFuppS0Zhm4/wBn8q9LZZcVdM+yrIhaiJ1ACdyelZv7Skobewzu5y5HInzTr85qdHmfybPZXXaKGPE5x8GKI0lI0oSZ12FPJkzNPHPnXqnigCTrM06wBEbfWmyn4dxRZj8Q8/KgEROUJTodzFOpKQfCYmnCv75UHvKJoB5AEEa0qE6GlQBDKo6gU8AHQ1GCN4FN7x92gJCNdNYpss6R9KQWQIgfOmkk7fWgEpAGxM1d9nLNLl0q7uWyu2sgHFon+a4TDbY6qVHoCeFUwkiSDHCvTsCwi3w1nC27i/s1LT/EhlK8xVcLTCc3RA4DWapKSXclKy5729Nrb2t/cuXD7UreU4on7xWpSOSUgwBw151MyNtqC79jw1CX8Rv2GA4qApwHUxJ1qTD8Vwa4fbZtsQQ+8uQlLaSQY132q8ZwiieTuaQo6JTKuE1VdqmBZKunFlCbruwlqRqmUSfWp09scHsLxa7pF0pm3V41pYUpObgJAjU9aj7PYh+8LeHYg4kKuFPXCl59AFZ3VAa6aDux5VjqJb0qN8H0yMh2ate+vkYrcrS4jOZSkGQZlXrXpGL3V52gtGTZi4RYXKQXitfiQiYy+Zg845TqcZes3eArs9G2bZlawtTY1bKifEdddDodK9ORZuMYEzcW10lttaUqKluJICDG20ada5ckpXaOiO26Zje0WH4HhGI2SkqZZs7ZtKlpca7xBJO5VEkzJIJPTen7IWbC7ty4sr9DzSngvMhogHSYGnCuDGRc9pr+9w6wcFzaqTk79oFSUZQSkEnUHMACes1pfsyNrhyEuqSlq1ftEHIRom4GivUiNOaVVE05Q5dEqW18cmnxVhm6cZW6G1PLSEhbac0gxE+vOvNseT7JjF4EypSAUJJ3JmPxr0TEb7vO+ulqSy1bS4nTQACTMV5xfuu3WMpXcsFL6vvXGyrN4iJiY68q4cjUuUelolKPDJlfwFvatKKw88QCBuUjhWb+1pxbt7YuqSlCld8co0EZkx9Kv2gk4km5uHHFqTrkUnVJ5Cs59qK+9fwtYEZ23FAHXfLU6L9Qv5L/AImv+dv/AHcwYKhJI0pFIUOMzRBJIylUAa5qWwkn0r3j5gckcNaBWpp9tKBR4igCBAGppZdJG9IiUjy3oQSDEfWgFE7mD1p6YkA6yaeoAkpRz1ooEbeVCF6aJHypJJy+dSBuOwokJnf8aEb1I20t91DTSCtxaglCQNSSYAqAX3ZTBmb15d5iCHXMOtlpSptrRVw6r3GkngSePL516Ci3wy1vR7LhmGocaIl1LI8KhuUnlNcuH2X7EtG7ZEd3hpUjOdA9fLSC4odEIISDzmgZIJygkj1/SpjHc7ZYvm7pbqwVMsSBCT3IJA9atbZWYJQQ0QdSAwgAaRwArPMKGgj5n/qrzDFstKevbteSxs2lP3B/oSJPqdo61ZxjHmg7Mb9r+JextWWAW+RAcIu7oIEEnZsHyEmOo5VXdkXe+wBCLhpD7Fs6vK2UTGaCVHmdTWQ7Q4q/jeM3WKXUB26WV5R8I4J9BFaP7NbhTlzd4ZmIDqO8SJjUb1x6m4YW4/c69EozzpT7M3OKtsPYfZBh58hfhSpSwpKU6py6mNp1VyEa60Ly8d9jfwm/ui9hV0EoQpTYQptI4DKQNukc5rHPXL2HIvLB1BIaeJz5ySUnUb/M1d/vFb3rFspq6Wl5taSUxAI49K8+WTNHmPKPVjpsE+H3Oh/DrNKGW7Ny5Uzb7pbUEFsbwrKdTFW2Fv22HWdzhtyT+z7lzM225OdhRMwDJJ566iqPtM+6ziFq6y0ywlKlLSptICiBJIHMkDbbXWq9F685iD924pbrS2VILfdRk2IyifKatF5ssL8GeTHp8U9sj09y4wS3wZ21AU885bqRKlKGaREECsH7Qt/EFPX8h1wSrKRIM7aV2HEHL15tq1AUkjK4Q3AnY1wNIP7RWy5A7lRBJP8AfKuSTk7UlTR3afFjilODuyxLWR9t1socG33vD1rIfaWsOXeHpStJUEL22Hu1qO9Q7iDaELSVAeHjHl1rzXtJeuXOLPlZ9xagNeGYx+XyrfQY28270Zfi2RLBXsrZhJBOZKvrQDkJplkFUnenaAKhO/CvcPmBKMydjQxoeFGpMSuCQaBRBigCQFAAxIPWh0Hi00PKnB0neOFGCY/HzoAYSrUGek01OVSfEaVKBHmpxqIFLIeAoilZJMRNRYAzAcJIrYdgbJ9KnMYbbC3m3Bb4eggHvLpQ0MckJlR9Ky9jZXN7eMWlsgrffcShtIGpJNeqi1ThKW2m0OJZsUKtLKfCXFn/AMh6DzMJBqLvglIkxa+du7oIVcOPIZSG+9WBLhCQFK2jWJ+Vc1vM6HfQGB+lQuBoBOihPlUjDbS/hVA45hW8exYsWyEgCUk+n6VXfaVjAw3s5bYJbuJ9oxD7+6jdDQPgSRwk6+ld7LiGmnbhtC3U2yC4UJGfNGw05mPnXk18m6ub24fu0rFy66px3OkhWZRkyD51nN3wQzjKiRJ8p510YffP4fdJubVwodTMECdOVB7Oul7MvrVHTVMK07RpcOvcaxe7N0hpm4SlaUuqWykgjrXd3WIhwm4YtmkZ0pA7mBCjrGum+kzWSYN0wCGX3mgd8iyJPpV32Yx25wnHrG9vnHbm1Zcl1p0lwKTsdDvEzFZvHHtXBss+RO75ND9oTS+zeKWjTbq7pLluHP4n3m4VCQCI5CuPDMZur9xOaySHUIUvvg4oCI2y7DQ1a/bO4bi4wks3TbrD7BfLTa57swAAY0Gn51SdiO0Aw26RaYstpGHFKpcUzmUgxoBH58qq8MK7Fupyt/mNAjEsWwaxU87hWZoqKgsu5Sqeka71xe0nE3W+6/hXbi5SkrUqQBGp67GtP28xTDMb9gsuz+KftW5SvN3Qc7zKmCNCeJ0ka1Vs2iyvCm27FdsTeQ4XRpPdqg676gfKsJ4McbklybrWZpqnI6k4fguEYng9u0/e3V/iFwpkkuJbCEg++BB1JiAfyrzHtO0Ge0+MMIBKGr59AneAtX10r2VOEp/adpd3tom6XZvZ2XUnKtMGTKh+B+lcOJYLYYn7QvFUN3Lbi1LRcGUOsZjOp6dSRyNRj1GOCvyZTjlyOm+DxTLrr9ak7s5wUGZETyrU492HvsPS5dYYtGJWaD4lsqBW3/uA3HUfSsqW3OKD867YzjJWjlcXHgMuZAUpFQxOpjTlR925GiSPWmCF5hKCfOrWiomiCsEZQeAI0NMCSkjLtuetN3ZzCUK+VEoHghXyqQMoCRqY6UqQCp1Ch6UqmwaROCOHZKj6VKnAXT8P0r0xdtbJb7y2Sl+N0zB+VcKL6yW+GO7CHSoJCFpjU1wyz7TuWCyl7L4G/YJcxFlXd37p9ns1Efyif5jv/FO3U1NjeIe3XxUnM420kNtLWdSkcfXetD2ouGrW0SwwQ2VI7tsbeDdateCjp5Vju7KoCfoQfwNdeCLa3HNNU6CzSCc2vAgT+dTNOEpgAT61CQrSCpPATI/Ku/BrVt65Kn8pYaSVuEECEjp190f7hW7airZVJvhF/hNu+w5bkLcatmmjeXmTTvB/htT13PmOVYzEMKv8Uvri/umFKfuHC4sxxPDyAgDoK9Eu8RbYYaauMrbtwA+4Adk/CmoW7hlclBBB4nWvOlmtnTHBas87HZu4/wDWVRfuzc/+uR616Om4QngPlUqblsjUD5VPyIt8SPMv3Yu+DH1pfuzd/wChXqSHG1jRINSoDfFCaspP2R8SPJU9l7lJOW3SJ303ov3ZuwJ7kV6042gJkqbHkKrbxaEJMLSaiUmiY4kzzRXZm5UnxMJj+qpFYBewnNnOX3QVnTy10rWXQuF6W+Y/1HauB3Frq1+7AYdMR4tY+Vc71DTNOniU6MKxZPu3FyOgeV+tSCzxxogovLgEDU94T+M11KvMSe9zuUf7R+s1Cu0vLg/f3TnoY/Co+dXdE/AQXNrjF3o/e3KkndIXlB8wNDXH+7j2/d/KrpnDlIH/AJKz5qNGoKaH88iP8yz+tOp/YdOii/dx/wD0z8qb9235julfKrtrFmmyQ67n1+FdTuY0wE/wzrubkTIqeofojp4+zNns49/pq+VCrs68P8NXyrU2+PXEDO2VjoiK7P2mpwH7paepTU9SR0xhz2eeG7Sj6U9btt1ShIUPKKVOpHTos2UhlzNbuoWk7tqp7y0w69AN9h5zcHGVQRR+xqOrgSkDeBNCLcSe5dcP+wbUqlTRpwSPG4dSC07bXYSgISm7YAVA2GYVU35tgZuuzeTTxKtXZB+Yqy7t8HVpxQ55YNEXSBlW05H9SZom12dGbxxfgzq7vs64MiGsRsiTqDBAHKd6scKTgaWrcPYlmaLgdeRrMJ91MdT+XKul7D7G8Se971KuPdtKNcDmB2CDIefnqzH51WeTK1TfBKxQTsd1+zv7126euApTqiohQKYHAfKupm3w7dLjXorWuP8AZDA1Qp5Uf/IH86jNi0Dll6eQbArJWvBtxVJl0HLVAjvkH/kKFdzZjVTyB9ao7i2aYTKg/wBQEia5g/alSUIdWFkxlIBNT8r9DYvZohdWcyh9HyP6VMhalozNuBQ6VlLx9y0ko+86RrUDXaF5JBW0oI6CiyMOBqXnnyYJJA4gVx3rvdt/eceNUtz2kQRC1OgcITVW/jhckMoU5/8Aor8qh2wqRc3+MIDPdJL0R8OX9ape+U4ZaZcWealj8q5xflapeaTPJOlWKnXe6zMW7oBEAJkwedVqibIAMRUBlYCfMk1GtvFTwSPI112l1iWaChUc1oq0ZddP89wIP9Lc0sUZ4WWKODVSvIGguMHu0pzOLnzE1uGbVtaAS8tU+lC9hzKxqVn1q1yRH0nnwb7rVSQfKuq3fbRGRAB5k1orvBQUy02VedU9zht03OW3V5Cou+5NV2CbuHJkLieRroS+ufe+tVSm7pnVduselR+0OHgRVdpO6jQpuXUjRVNVI0+dlTSqNpKkeqeLhl+VRlLaleJAzcwKVKu45ydu1QRJSmPKpPZGj8I/ClSq6SIsFWGNqEzURsUiUhUelNSqskhbOVdottZSHjFRuYe8tOr4I5GaVKsXFWXs5vY1plJUgp5RXMcIs3XfGwnMeNKlWLSNLO9mxbbRCTPmBR+yJc4n8PwpUq1pUUIXMIZWCSlM+VQHBLQnxthXnqKVKq0WJW8Ot2R920hMck1MG00qVKA+QCnLaeQ+VKlSkQElsRsB5U4RrSpVZFWEpAA2FcziQrSlSqJFkcN1YtPe8JPInSqm5wVG5KRH+UUqVYvsXRXvYd3a4Soa9KVKlSwf/9k="/>
          <p:cNvSpPr>
            <a:spLocks noChangeAspect="1" noChangeArrowheads="1"/>
          </p:cNvSpPr>
          <p:nvPr/>
        </p:nvSpPr>
        <p:spPr bwMode="auto">
          <a:xfrm>
            <a:off x="410633" y="7938"/>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7" name="AutoShape 8" descr="data:image/jpeg;base64,/9j/4AAQSkZJRgABAQAAAQABAAD/2wCEAAkGBwgHBgkIBwgKCgkLDRYPDQwMDRsUFRAWIB0iIiAdHx8kKDQsJCYxJx8fLT0tMTU3Ojo6Iys/RD84QzQ5OjcBCgoKDQwNGg8PGjclHyU3Nzc3Nzc3Nzc3Nzc3Nzc3Nzc3Nzc3Nzc3Nzc3Nzc3Nzc3Nzc3Nzc3Nzc3Nzc3Nzc3N//AABEIALYAyAMBIgACEQEDEQH/xAAbAAABBQEBAAAAAAAAAAAAAAACAAEDBQYEB//EAD8QAAEDAgQDBQUFBgYDAQAAAAECAxEABAUSITFBUWEGEyJxgRQyQpGhByOxwdEVFiQzYvBDUlNyguE0VGNz/8QAGgEBAAMBAQEAAAAAAAAAAAAAAAECAwQFBv/EACoRAAICAQMEAQIHAQAAAAAAAAABAhEDBBIhFDFBURMicQUyNGGBwfAk/9oADAMBAAIRAxEAPwDxOUEQNfMUjl00NNJ/y0hKtBv1qQOYjl5mkgDcgEc6ZBJMQT5UcoHvg+ooAPjKSNOVJQ18OtEnLJI9BR6d4IAGka0BGRziB0NClJ31y10EyNz+v9/nTEbiSAOdKBHJkhM5QOImlMklKRPUVIlJBISZHWhjQZVjbWgAIUtOpG9IJohEHczximEgTxmKADenSJIpk+8aOCmAnTSoA0RAgGaSklOkA02Y5tSfSjgkTmIFSBkg6aEHgdxS1UDJFOAfF4vFwinSKAAJgfpTH19TRgEAz6UEHPr61AEFAaEb70RUNJGvGmIG9DvU2AiUz7gpKJjRIA8qeCkAkaUgDGbhQAAny8xT0t9qegE2kazOm0VIpBMJEyedRhSkkmdddTRlciYEDeVUA2QBMQQRueVI6ACD60s5yKCRvt0ojqBmnNtNACdpI0oVmEidQfpT6HQwaFzYDgKAcKGXxCYGknakk78o3pgpPWjSkK0mJoBkqIhQNEglCSQfTrUcwdOHOnSqNeNAPKgAfh50kqB4a86Nltdw8lppK1rXsltOYnyHGry07GYq6Aq5DNi0fiul5T6JEn6VAM+RCjprvFFkUtwJR4iTAA1J8udba07M4PbEqvbm6vlJ2SgBhs+Z1UfPSr2wYRbobThVqxZvvrDDCkI8SSRKllRk+FEmeeWjurJo8xubK5tktKubZ5lLgJbLrZTnA3id6iSApBnTSau+2GMftjHHHkLWq2YSLa2ClTDaNAZ5kyr1qkTA0iTNSiBk6agaUlGCBtSGiiYFIROv1qbA54ihVGaYImlmnWZ4UjvFQBlnUfhTxueQpLAIBp1e6Y4igBUo7RRcExGp5U0SNd6QgGZMcKAdZUgyINNTwPeknzpqAQ605BgnfnFIHbyolLhITBoAUgmSNqcyN+NODlEAJ86D4tJoB91fLWmMFQG46U6hx1P5UIBK9daARApJHMyOlFlneggjUbbUAStN486ntbV69u7e0tWit99YQhP+YkwKiSRxrb/Z9hdsWnr+9U805dJWxaKZAzISB966J2gHLPNVQwWuHW9lguHLawnKpVwcntvxvISfEpJ4JKtABuBJ30jha1Sokq5neu24U2t3MEBtAAS0ykSEIAhKR5CjtLNdwqWkeBO5VtWsY0ixxN2y1rEIknQedDjuJWtom5tMKvGrrECx7GwlnUW6VGX3FK2kwE9KuMTBw7A8TxF13ufZ2cjCkjUvr0QB5anpFYzsvhPtuGC2W21N09opbpbCgnSFK+FIOp86NbnRVugMM7M2GIIXbouHnbkbrtkl0I5SlKdusis7iFk7h16/bXICX2lZVAGQeo6V7A3ZYs0WmT2vwe1Ztsqu5tD3TPkSEmdONcfbjA8MvkIXdvIcxBxvK1douku5o8WpJTm46RPSoyxUaKxbZ5Ed5oYPCuq/s3bG5VbvJMz4VDUKHOuUKjNPOqFh0gAajWhnNJmjmRP4cKEIM+IDKaARMgSKIQKafEAeApK2EUAUJzCd6ApGaAfKkQnf86cEbwDQDOJjY0qePERM+XCmoBDQa/OjQiaBMk6aDlxqaCG5iJ2JoCNQy6RI4Ukqj3ZBnTlTGZMzSTvxNASSQgEwQNAI/OowTKp41IdSgtpJ5UOXwASIEmedAMoCBr68qL4iOMiDTHSOZoUx8tYPCgO3BsMuMZxS3w20TLz6wmYnKOJ8gJr0922GHpVbhoswlLLDKhq1bo2Jj4lqzLPmKzPYvDCzbh1alIdv0GXBIUzaJPjPQrMIHSa1biV3Tq3SNVmQncgbAegH0pFW7JAs7ZdysBIgCtEm09mtwEIJA0GXjUmF2yLdOd4ZIEJzaE865cX7Z4JY2r7rN8049bJKm206lbvwp+euvKryyJCmzDfaripN3bdnbdUizUHLuNQq4X8P/EQPOatsBcuezrVvhls3Z+1t3J7169QXWwVIzFBAjXQEGeFeXOXDr10u5eWXXXHC64pW6lkyfrXpeL33t2HquGSlDynE3DakgSPAkg9d1ir4EubM8jPVey2M2d0yEXC1P3G7y2beWSrbSAYGmxNY77Yrm1tMQw/IG7bIvNJRAJyn/qq7s5jOJs24HeXbbUSHLdSsp6kDas39qOMIvMVtrVWe4ct0Z1l1RPiI4/Laq6nEnVeScTq2d9w/hmJ9g8RfvWmLl3Din2d1skBCnCQEmNa8vyyn11rWYfc3Fz2G7SZ1oLTbtmQgAJSnxq0SBt1rKiBII1PGuTBDZuV+TXI7dghJTsdOVEDzpEweesUwGs8uFblAY8Q86JR10pRqfOmO4oBjI0jSnAM6aUpBPrRqXpvJO6jQAmCNDEb0qbNkKuBpUA53iPSpFLluCmABNQjqZop02oAlKCxNMMsjMYHUUwjQRRCAZ97rQD8Rl1McthSJHd5TJSdQYietIKIgiIGgoCoLJKdJM0A6ZgD+zXXhuG3OK3ibaybCnnEkklQSlIG5JOwrkRA8Rrb9lsISWG0PI/mBN5dH/wCM/dNnlnOvl6VDfANdZs3rL7QvLPDLNtDDTTjbbynFqSgeEaJgbk8d66LhKHu6Si7vWigEZLfK0hRPEnVXyioMy3XVOKVKlGVGONddu34hVo4kWbJ7PB7K1WX2GilcEFbrynV5eWZR6cq8++0jGGFu2+C4eWfZbeXni0AEuOq4ab5Rp5k1ru2mK/sfA3Hm1lNy8CyyBzO5joK8nwqwXil6m0RcW7KlD+ZcLyJHrUSjFP7EWzhkA66itH2Xxpq2U5bX7iu4caytnfIoA5R5a1obT7MGXG0m47X4QifeSmVR5GrBz7LsD7ghrtjbd7wzN6evGkZ7XaIcWzkt+1VrhOEuslKHk6KZQNFZwZGvAc+Yrz29uXb68durpZU86oqWqONbu7+y/uLRx5rtRgrgSNlLKJ+dYF3MlakEg5SRKTIPWpc3J2wo0aHBnCOw/ahoJlKnbRRV5LV+tZskHlWhwZ1KexnaVk++tVoR6OH9azxJACvhNZQ7y+/9Fn4BJgQdTG9JCvFrvTxOqdqZMTOwrQqFEUEzrSM8eNKgAAk1LG4B1pgB160yDKjJigBcBCiDSp3DJmZpUBLPhPONelRE85os8U85kx6UAwyxxokp1MGeNMNSATPU0WaAT150A2ZJBAGutNlk9KRM7U4PhnlvQFlgVkzc3yl3Sv4G1SXrkjSUD4R1JgfOvVVBpbQCLQWbr6g9dNheeFR4Uz/SmBGw2rPdmMBesGLVN7arQ3Cb19TiCA6v/CaE7hM51dSOVaaEkBRAJJ4kzSKt2WE0hMac4EamornH7CxccYCXnnWvfS2gq1iYqwtk6+IAJ6Cs/wBonnWO0TaWFEIXbpCjGgXr/wBUzTcI8F8cN7opMcdPadtN2plKWrcEJSt3Jk4kmf8AquWxw0W9ku8JYZJALTWX7x0zqBPDSoXTcXL4sgVZi4UobSnUuTqT1kRXq9r2JtsDtWH37HvHIzPqkKc21JJgCJ8+saVzSk/J1wai6SPN7w2SLpDeHWNz7UFJBclC20/5shPXaiThGJqcdFrh96p248Su7KVZiOMBdVOM3ibLFFs2i8qWHVZloHhVyUOvStt9mqV3WOtqvystuoUgqUqfeGlZtuKRdT3NnRh3ZbFrxhhm/wAOVbk5UqVlSmOp3266edYx/s03h1+trEbdu4QyVJPcryKUdtQY0k17UrFnLW6/Zt464nunfC7Op5CTwrz/AB+2W92hfRcLBc71SipGka1zSzygdOHTrK/rRIi3way7P5GMNW2LlgpSiA94gSQTB1157V5biOG3mGKQ1iFuppS0Zhm4/wBn8q9LZZcVdM+yrIhaiJ1ACdyelZv7Skobewzu5y5HInzTr85qdHmfybPZXXaKGPE5x8GKI0lI0oSZ12FPJkzNPHPnXqnigCTrM06wBEbfWmyn4dxRZj8Q8/KgEROUJTodzFOpKQfCYmnCv75UHvKJoB5AEEa0qE6GlQBDKo6gU8AHQ1GCN4FN7x92gJCNdNYpss6R9KQWQIgfOmkk7fWgEpAGxM1d9nLNLl0q7uWyu2sgHFon+a4TDbY6qVHoCeFUwkiSDHCvTsCwi3w1nC27i/s1LT/EhlK8xVcLTCc3RA4DWapKSXclKy5729Nrb2t/cuXD7UreU4on7xWpSOSUgwBw151MyNtqC79jw1CX8Rv2GA4qApwHUxJ1qTD8Vwa4fbZtsQQ+8uQlLaSQY132q8ZwiieTuaQo6JTKuE1VdqmBZKunFlCbruwlqRqmUSfWp09scHsLxa7pF0pm3V41pYUpObgJAjU9aj7PYh+8LeHYg4kKuFPXCl59AFZ3VAa6aDux5VjqJb0qN8H0yMh2ate+vkYrcrS4jOZSkGQZlXrXpGL3V52gtGTZi4RYXKQXitfiQiYy+Zg845TqcZes3eArs9G2bZlawtTY1bKifEdddDodK9ORZuMYEzcW10lttaUqKluJICDG20ada5ckpXaOiO26Zje0WH4HhGI2SkqZZs7ZtKlpca7xBJO5VEkzJIJPTen7IWbC7ty4sr9DzSngvMhogHSYGnCuDGRc9pr+9w6wcFzaqTk79oFSUZQSkEnUHMACes1pfsyNrhyEuqSlq1ftEHIRom4GivUiNOaVVE05Q5dEqW18cmnxVhm6cZW6G1PLSEhbac0gxE+vOvNseT7JjF4EypSAUJJ3JmPxr0TEb7vO+ulqSy1bS4nTQACTMV5xfuu3WMpXcsFL6vvXGyrN4iJiY68q4cjUuUelolKPDJlfwFvatKKw88QCBuUjhWb+1pxbt7YuqSlCld8co0EZkx9Kv2gk4km5uHHFqTrkUnVJ5Cs59qK+9fwtYEZ23FAHXfLU6L9Qv5L/AImv+dv/AHcwYKhJI0pFIUOMzRBJIylUAa5qWwkn0r3j5gckcNaBWpp9tKBR4igCBAGppZdJG9IiUjy3oQSDEfWgFE7mD1p6YkA6yaeoAkpRz1ooEbeVCF6aJHypJJy+dSBuOwokJnf8aEb1I20t91DTSCtxaglCQNSSYAqAX3ZTBmb15d5iCHXMOtlpSptrRVw6r3GkngSePL516Ci3wy1vR7LhmGocaIl1LI8KhuUnlNcuH2X7EtG7ZEd3hpUjOdA9fLSC4odEIISDzmgZIJygkj1/SpjHc7ZYvm7pbqwVMsSBCT3IJA9atbZWYJQQ0QdSAwgAaRwArPMKGgj5n/qrzDFstKevbteSxs2lP3B/oSJPqdo61ZxjHmg7Mb9r+JextWWAW+RAcIu7oIEEnZsHyEmOo5VXdkXe+wBCLhpD7Fs6vK2UTGaCVHmdTWQ7Q4q/jeM3WKXUB26WV5R8I4J9BFaP7NbhTlzd4ZmIDqO8SJjUb1x6m4YW4/c69EozzpT7M3OKtsPYfZBh58hfhSpSwpKU6py6mNp1VyEa60Ly8d9jfwm/ui9hV0EoQpTYQptI4DKQNukc5rHPXL2HIvLB1BIaeJz5ySUnUb/M1d/vFb3rFspq6Wl5taSUxAI49K8+WTNHmPKPVjpsE+H3Oh/DrNKGW7Ny5Uzb7pbUEFsbwrKdTFW2Fv22HWdzhtyT+z7lzM225OdhRMwDJJ566iqPtM+6ziFq6y0ywlKlLSptICiBJIHMkDbbXWq9F685iD924pbrS2VILfdRk2IyifKatF5ssL8GeTHp8U9sj09y4wS3wZ21AU885bqRKlKGaREECsH7Qt/EFPX8h1wSrKRIM7aV2HEHL15tq1AUkjK4Q3AnY1wNIP7RWy5A7lRBJP8AfKuSTk7UlTR3afFjilODuyxLWR9t1socG33vD1rIfaWsOXeHpStJUEL22Hu1qO9Q7iDaELSVAeHjHl1rzXtJeuXOLPlZ9xagNeGYx+XyrfQY28270Zfi2RLBXsrZhJBOZKvrQDkJplkFUnenaAKhO/CvcPmBKMydjQxoeFGpMSuCQaBRBigCQFAAxIPWh0Hi00PKnB0neOFGCY/HzoAYSrUGek01OVSfEaVKBHmpxqIFLIeAoilZJMRNRYAzAcJIrYdgbJ9KnMYbbC3m3Bb4eggHvLpQ0MckJlR9Ky9jZXN7eMWlsgrffcShtIGpJNeqi1ThKW2m0OJZsUKtLKfCXFn/AMh6DzMJBqLvglIkxa+du7oIVcOPIZSG+9WBLhCQFK2jWJ+Vc1vM6HfQGB+lQuBoBOihPlUjDbS/hVA45hW8exYsWyEgCUk+n6VXfaVjAw3s5bYJbuJ9oxD7+6jdDQPgSRwk6+ld7LiGmnbhtC3U2yC4UJGfNGw05mPnXk18m6ub24fu0rFy66px3OkhWZRkyD51nN3wQzjKiRJ8p510YffP4fdJubVwodTMECdOVB7Oul7MvrVHTVMK07RpcOvcaxe7N0hpm4SlaUuqWykgjrXd3WIhwm4YtmkZ0pA7mBCjrGum+kzWSYN0wCGX3mgd8iyJPpV32Yx25wnHrG9vnHbm1Zcl1p0lwKTsdDvEzFZvHHtXBss+RO75ND9oTS+zeKWjTbq7pLluHP4n3m4VCQCI5CuPDMZur9xOaySHUIUvvg4oCI2y7DQ1a/bO4bi4wks3TbrD7BfLTa57swAAY0Gn51SdiO0Aw26RaYstpGHFKpcUzmUgxoBH58qq8MK7Fupyt/mNAjEsWwaxU87hWZoqKgsu5Sqeka71xe0nE3W+6/hXbi5SkrUqQBGp67GtP28xTDMb9gsuz+KftW5SvN3Qc7zKmCNCeJ0ka1Vs2iyvCm27FdsTeQ4XRpPdqg676gfKsJ4McbklybrWZpqnI6k4fguEYng9u0/e3V/iFwpkkuJbCEg++BB1JiAfyrzHtO0Ge0+MMIBKGr59AneAtX10r2VOEp/adpd3tom6XZvZ2XUnKtMGTKh+B+lcOJYLYYn7QvFUN3Lbi1LRcGUOsZjOp6dSRyNRj1GOCvyZTjlyOm+DxTLrr9ak7s5wUGZETyrU492HvsPS5dYYtGJWaD4lsqBW3/uA3HUfSsqW3OKD867YzjJWjlcXHgMuZAUpFQxOpjTlR925GiSPWmCF5hKCfOrWiomiCsEZQeAI0NMCSkjLtuetN3ZzCUK+VEoHghXyqQMoCRqY6UqQCp1Ch6UqmwaROCOHZKj6VKnAXT8P0r0xdtbJb7y2Sl+N0zB+VcKL6yW+GO7CHSoJCFpjU1wyz7TuWCyl7L4G/YJcxFlXd37p9ns1Efyif5jv/FO3U1NjeIe3XxUnM420kNtLWdSkcfXetD2ouGrW0SwwQ2VI7tsbeDdateCjp5Vju7KoCfoQfwNdeCLa3HNNU6CzSCc2vAgT+dTNOEpgAT61CQrSCpPATI/Ku/BrVt65Kn8pYaSVuEECEjp190f7hW7airZVJvhF/hNu+w5bkLcatmmjeXmTTvB/htT13PmOVYzEMKv8Uvri/umFKfuHC4sxxPDyAgDoK9Eu8RbYYaauMrbtwA+4Adk/CmoW7hlclBBB4nWvOlmtnTHBas87HZu4/wDWVRfuzc/+uR616Om4QngPlUqblsjUD5VPyIt8SPMv3Yu+DH1pfuzd/wChXqSHG1jRINSoDfFCaspP2R8SPJU9l7lJOW3SJ303ov3ZuwJ7kV6042gJkqbHkKrbxaEJMLSaiUmiY4kzzRXZm5UnxMJj+qpFYBewnNnOX3QVnTy10rWXQuF6W+Y/1HauB3Frq1+7AYdMR4tY+Vc71DTNOniU6MKxZPu3FyOgeV+tSCzxxogovLgEDU94T+M11KvMSe9zuUf7R+s1Cu0vLg/f3TnoY/Co+dXdE/AQXNrjF3o/e3KkndIXlB8wNDXH+7j2/d/KrpnDlIH/AJKz5qNGoKaH88iP8yz+tOp/YdOii/dx/wD0z8qb9235julfKrtrFmmyQ67n1+FdTuY0wE/wzrubkTIqeofojp4+zNns49/pq+VCrs68P8NXyrU2+PXEDO2VjoiK7P2mpwH7paepTU9SR0xhz2eeG7Sj6U9btt1ShIUPKKVOpHTos2UhlzNbuoWk7tqp7y0w69AN9h5zcHGVQRR+xqOrgSkDeBNCLcSe5dcP+wbUqlTRpwSPG4dSC07bXYSgISm7YAVA2GYVU35tgZuuzeTTxKtXZB+Yqy7t8HVpxQ55YNEXSBlW05H9SZom12dGbxxfgzq7vs64MiGsRsiTqDBAHKd6scKTgaWrcPYlmaLgdeRrMJ91MdT+XKul7D7G8Se971KuPdtKNcDmB2CDIefnqzH51WeTK1TfBKxQTsd1+zv7126euApTqiohQKYHAfKupm3w7dLjXorWuP8AZDA1Qp5Uf/IH86jNi0Dll6eQbArJWvBtxVJl0HLVAjvkH/kKFdzZjVTyB9ao7i2aYTKg/wBQEia5g/alSUIdWFkxlIBNT8r9DYvZohdWcyh9HyP6VMhalozNuBQ6VlLx9y0ko+86RrUDXaF5JBW0oI6CiyMOBqXnnyYJJA4gVx3rvdt/eceNUtz2kQRC1OgcITVW/jhckMoU5/8Aor8qh2wqRc3+MIDPdJL0R8OX9ape+U4ZaZcWealj8q5xflapeaTPJOlWKnXe6zMW7oBEAJkwedVqibIAMRUBlYCfMk1GtvFTwSPI112l1iWaChUc1oq0ZddP89wIP9Lc0sUZ4WWKODVSvIGguMHu0pzOLnzE1uGbVtaAS8tU+lC9hzKxqVn1q1yRH0nnwb7rVSQfKuq3fbRGRAB5k1orvBQUy02VedU9zht03OW3V5Cou+5NV2CbuHJkLieRroS+ufe+tVSm7pnVduselR+0OHgRVdpO6jQpuXUjRVNVI0+dlTSqNpKkeqeLhl+VRlLaleJAzcwKVKu45ydu1QRJSmPKpPZGj8I/ClSq6SIsFWGNqEzURsUiUhUelNSqskhbOVdottZSHjFRuYe8tOr4I5GaVKsXFWXs5vY1plJUgp5RXMcIs3XfGwnMeNKlWLSNLO9mxbbRCTPmBR+yJc4n8PwpUq1pUUIXMIZWCSlM+VQHBLQnxthXnqKVKq0WJW8Ot2R920hMck1MG00qVKA+QCnLaeQ+VKlSkQElsRsB5U4RrSpVZFWEpAA2FcziQrSlSqJFkcN1YtPe8JPInSqm5wVG5KRH+UUqVYvsXRXvYd3a4Soa9KVKlSwf/9k="/>
          <p:cNvSpPr>
            <a:spLocks noChangeAspect="1" noChangeArrowheads="1"/>
          </p:cNvSpPr>
          <p:nvPr/>
        </p:nvSpPr>
        <p:spPr bwMode="auto">
          <a:xfrm>
            <a:off x="613833" y="160338"/>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1034" name="Picture 10" descr="Mars Climate Orbiter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34" y="343280"/>
            <a:ext cx="4971397" cy="3384376"/>
          </a:xfrm>
          <a:prstGeom prst="rect">
            <a:avLst/>
          </a:prstGeom>
          <a:noFill/>
          <a:effectLst>
            <a:glow rad="2286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26" name="Picture 2" descr="C:\Users\RICHSM~1\AppData\Local\Temp\SNAGHTMLb0f37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177" y="3501009"/>
            <a:ext cx="9313035" cy="3535327"/>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3023659" y="3758197"/>
            <a:ext cx="8928992" cy="1739283"/>
          </a:xfrm>
          <a:prstGeom prst="ellipse">
            <a:avLst/>
          </a:prstGeom>
          <a:noFill/>
          <a:ln w="38100">
            <a:solidFill>
              <a:srgbClr val="FF0000"/>
            </a:solidFill>
          </a:ln>
          <a:effectLst>
            <a:outerShdw blurRad="25400" dist="254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2129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additive="base">
                                        <p:cTn id="7" dur="1000" fill="hold"/>
                                        <p:tgtEl>
                                          <p:spTgt spid="1034"/>
                                        </p:tgtEl>
                                        <p:attrNameLst>
                                          <p:attrName>ppt_x</p:attrName>
                                        </p:attrNameLst>
                                      </p:cBhvr>
                                      <p:tavLst>
                                        <p:tav tm="0">
                                          <p:val>
                                            <p:strVal val="0-#ppt_w/2"/>
                                          </p:val>
                                        </p:tav>
                                        <p:tav tm="100000">
                                          <p:val>
                                            <p:strVal val="#ppt_x"/>
                                          </p:val>
                                        </p:tav>
                                      </p:tavLst>
                                    </p:anim>
                                    <p:anim calcmode="lin" valueType="num">
                                      <p:cBhvr additive="base">
                                        <p:cTn id="8" dur="1000" fill="hold"/>
                                        <p:tgtEl>
                                          <p:spTgt spid="1034"/>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000"/>
                                        <p:tgtEl>
                                          <p:spTgt spid="1026"/>
                                        </p:tgtEl>
                                      </p:cBhvr>
                                    </p:animEffect>
                                    <p:anim calcmode="lin" valueType="num">
                                      <p:cBhvr>
                                        <p:cTn id="12" dur="1000" fill="hold"/>
                                        <p:tgtEl>
                                          <p:spTgt spid="1026"/>
                                        </p:tgtEl>
                                        <p:attrNameLst>
                                          <p:attrName>ppt_x</p:attrName>
                                        </p:attrNameLst>
                                      </p:cBhvr>
                                      <p:tavLst>
                                        <p:tav tm="0">
                                          <p:val>
                                            <p:strVal val="#ppt_x"/>
                                          </p:val>
                                        </p:tav>
                                        <p:tav tm="100000">
                                          <p:val>
                                            <p:strVal val="#ppt_x"/>
                                          </p:val>
                                        </p:tav>
                                      </p:tavLst>
                                    </p:anim>
                                    <p:anim calcmode="lin" valueType="num">
                                      <p:cBhvr>
                                        <p:cTn id="13" dur="1000" fill="hold"/>
                                        <p:tgtEl>
                                          <p:spTgt spid="102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6"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2" name="Picture 4" descr="http://media.defenceindustrydaily.com/images/AIR_F-22A_Fuel_Tanks_Landing_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790165"/>
            <a:ext cx="8364688" cy="49992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RICHSM~1\AppData\Local\Temp\SNAGHTMLb13b0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104374"/>
            <a:ext cx="7568000" cy="396419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2409645" y="2727742"/>
            <a:ext cx="7096439" cy="1340823"/>
          </a:xfrm>
          <a:prstGeom prst="ellipse">
            <a:avLst/>
          </a:prstGeom>
          <a:noFill/>
          <a:ln w="38100">
            <a:solidFill>
              <a:srgbClr val="FF0000"/>
            </a:solidFill>
          </a:ln>
          <a:effectLst>
            <a:outerShdw blurRad="25400" dist="254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9520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6"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4A7D-3D42-4FFD-42FA-34F6005E68C8}"/>
              </a:ext>
            </a:extLst>
          </p:cNvPr>
          <p:cNvSpPr>
            <a:spLocks noGrp="1"/>
          </p:cNvSpPr>
          <p:nvPr>
            <p:ph type="title"/>
          </p:nvPr>
        </p:nvSpPr>
        <p:spPr/>
        <p:txBody>
          <a:bodyPr/>
          <a:lstStyle/>
          <a:p>
            <a:r>
              <a:rPr lang="en-US" dirty="0"/>
              <a:t>How does java protect itself from bad data?</a:t>
            </a:r>
            <a:endParaRPr lang="en-CA" dirty="0"/>
          </a:p>
        </p:txBody>
      </p:sp>
      <p:sp>
        <p:nvSpPr>
          <p:cNvPr id="4" name="Text Placeholder 3">
            <a:extLst>
              <a:ext uri="{FF2B5EF4-FFF2-40B4-BE49-F238E27FC236}">
                <a16:creationId xmlns:a16="http://schemas.microsoft.com/office/drawing/2014/main" id="{D783087C-B01C-061A-7B3C-6676556EB4D8}"/>
              </a:ext>
            </a:extLst>
          </p:cNvPr>
          <p:cNvSpPr>
            <a:spLocks noGrp="1"/>
          </p:cNvSpPr>
          <p:nvPr>
            <p:ph type="body" sz="quarter" idx="11"/>
          </p:nvPr>
        </p:nvSpPr>
        <p:spPr/>
        <p:txBody>
          <a:bodyPr/>
          <a:lstStyle/>
          <a:p>
            <a:r>
              <a:rPr lang="en-US" dirty="0"/>
              <a:t>Week04.badinput.Start</a:t>
            </a:r>
            <a:endParaRPr lang="en-CA" dirty="0"/>
          </a:p>
        </p:txBody>
      </p:sp>
    </p:spTree>
    <p:extLst>
      <p:ext uri="{BB962C8B-B14F-4D97-AF65-F5344CB8AC3E}">
        <p14:creationId xmlns:p14="http://schemas.microsoft.com/office/powerpoint/2010/main" val="362972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B8A68E-3CDD-3824-7B6D-02AB98E8D75F}"/>
              </a:ext>
            </a:extLst>
          </p:cNvPr>
          <p:cNvSpPr>
            <a:spLocks noGrp="1"/>
          </p:cNvSpPr>
          <p:nvPr>
            <p:ph type="title"/>
          </p:nvPr>
        </p:nvSpPr>
        <p:spPr/>
        <p:txBody>
          <a:bodyPr/>
          <a:lstStyle/>
          <a:p>
            <a:r>
              <a:rPr lang="en-US" dirty="0"/>
              <a:t>Let’s protect our </a:t>
            </a:r>
            <a:r>
              <a:rPr lang="en-US" dirty="0" err="1"/>
              <a:t>PizzaOrder</a:t>
            </a:r>
            <a:endParaRPr lang="en-CA" dirty="0"/>
          </a:p>
        </p:txBody>
      </p:sp>
      <p:sp>
        <p:nvSpPr>
          <p:cNvPr id="4" name="Text Placeholder 3">
            <a:extLst>
              <a:ext uri="{FF2B5EF4-FFF2-40B4-BE49-F238E27FC236}">
                <a16:creationId xmlns:a16="http://schemas.microsoft.com/office/drawing/2014/main" id="{2343845A-5C27-C550-91BA-31FFB21A15A6}"/>
              </a:ext>
            </a:extLst>
          </p:cNvPr>
          <p:cNvSpPr>
            <a:spLocks noGrp="1"/>
          </p:cNvSpPr>
          <p:nvPr>
            <p:ph type="body" sz="quarter" idx="11"/>
          </p:nvPr>
        </p:nvSpPr>
        <p:spPr/>
        <p:txBody>
          <a:bodyPr/>
          <a:lstStyle/>
          <a:p>
            <a:r>
              <a:rPr lang="en-US" dirty="0"/>
              <a:t>Week-04:pizza:Start</a:t>
            </a:r>
            <a:endParaRPr lang="en-CA" dirty="0"/>
          </a:p>
        </p:txBody>
      </p:sp>
      <p:pic>
        <p:nvPicPr>
          <p:cNvPr id="5" name="Picture 2" descr="Image result for pizza slice">
            <a:extLst>
              <a:ext uri="{FF2B5EF4-FFF2-40B4-BE49-F238E27FC236}">
                <a16:creationId xmlns:a16="http://schemas.microsoft.com/office/drawing/2014/main" id="{47F1D4AC-7E19-EF2F-2E2E-71F9944A5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83" y="4785717"/>
            <a:ext cx="3057842" cy="1666869"/>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241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62A6B-03CF-F131-BBFA-BA9AE9B7F6D2}"/>
              </a:ext>
            </a:extLst>
          </p:cNvPr>
          <p:cNvSpPr>
            <a:spLocks noGrp="1"/>
          </p:cNvSpPr>
          <p:nvPr>
            <p:ph type="title"/>
          </p:nvPr>
        </p:nvSpPr>
        <p:spPr/>
        <p:txBody>
          <a:bodyPr/>
          <a:lstStyle/>
          <a:p>
            <a:r>
              <a:rPr lang="en-US" dirty="0"/>
              <a:t>Data shadowing and </a:t>
            </a:r>
            <a:r>
              <a:rPr lang="en-US" dirty="0">
                <a:solidFill>
                  <a:srgbClr val="FF00FF"/>
                </a:solidFill>
              </a:rPr>
              <a:t>this</a:t>
            </a:r>
            <a:endParaRPr lang="en-CA" dirty="0">
              <a:solidFill>
                <a:srgbClr val="FF00FF"/>
              </a:solidFill>
            </a:endParaRPr>
          </a:p>
        </p:txBody>
      </p:sp>
      <p:sp>
        <p:nvSpPr>
          <p:cNvPr id="3" name="Content Placeholder 2">
            <a:extLst>
              <a:ext uri="{FF2B5EF4-FFF2-40B4-BE49-F238E27FC236}">
                <a16:creationId xmlns:a16="http://schemas.microsoft.com/office/drawing/2014/main" id="{40CFE418-1774-C5B9-D756-3A948E74198C}"/>
              </a:ext>
            </a:extLst>
          </p:cNvPr>
          <p:cNvSpPr>
            <a:spLocks noGrp="1"/>
          </p:cNvSpPr>
          <p:nvPr>
            <p:ph idx="1"/>
          </p:nvPr>
        </p:nvSpPr>
        <p:spPr>
          <a:xfrm>
            <a:off x="609600" y="2171700"/>
            <a:ext cx="10972800" cy="3463210"/>
          </a:xfrm>
        </p:spPr>
        <p:txBody>
          <a:bodyPr/>
          <a:lstStyle/>
          <a:p>
            <a:r>
              <a:rPr lang="en-US" dirty="0"/>
              <a:t>Remember, variables with different scopes can have the same name.</a:t>
            </a:r>
          </a:p>
          <a:p>
            <a:r>
              <a:rPr lang="en-US" dirty="0"/>
              <a:t>This can sometimes cause confusion.</a:t>
            </a:r>
          </a:p>
          <a:p>
            <a:r>
              <a:rPr lang="en-US" dirty="0"/>
              <a:t>In our Pizza class for instance…</a:t>
            </a:r>
            <a:endParaRPr lang="en-CA" dirty="0"/>
          </a:p>
        </p:txBody>
      </p:sp>
      <p:sp>
        <p:nvSpPr>
          <p:cNvPr id="4" name="TextBox 3">
            <a:extLst>
              <a:ext uri="{FF2B5EF4-FFF2-40B4-BE49-F238E27FC236}">
                <a16:creationId xmlns:a16="http://schemas.microsoft.com/office/drawing/2014/main" id="{B96D6D48-A0DF-FB4A-A7EC-2D1F1E82659D}"/>
              </a:ext>
            </a:extLst>
          </p:cNvPr>
          <p:cNvSpPr txBox="1"/>
          <p:nvPr/>
        </p:nvSpPr>
        <p:spPr>
          <a:xfrm>
            <a:off x="1170707" y="773929"/>
            <a:ext cx="10280073" cy="923330"/>
          </a:xfrm>
          <a:prstGeom prst="rect">
            <a:avLst/>
          </a:prstGeom>
          <a:noFill/>
        </p:spPr>
        <p:txBody>
          <a:bodyPr wrap="square" rtlCol="0">
            <a:spAutoFit/>
          </a:bodyPr>
          <a:lstStyle/>
          <a:p>
            <a:pPr algn="l"/>
            <a:r>
              <a:rPr lang="en-US" b="1" i="0" dirty="0">
                <a:solidFill>
                  <a:schemeClr val="bg1">
                    <a:lumMod val="85000"/>
                  </a:schemeClr>
                </a:solidFill>
                <a:effectLst/>
                <a:latin typeface="+mj-lt"/>
              </a:rPr>
              <a:t>“Shadowing in Java is the practice of using variables in overlapping scopes with the same name where the variable in low-level scope overrides the variable of high-level scope. Here the variable at high-level scope is shadowed by the low-level scope variable. “</a:t>
            </a:r>
            <a:endParaRPr lang="en-CA" b="1" dirty="0" err="1">
              <a:solidFill>
                <a:schemeClr val="bg1">
                  <a:lumMod val="85000"/>
                </a:schemeClr>
              </a:solidFill>
              <a:latin typeface="+mj-lt"/>
            </a:endParaRPr>
          </a:p>
        </p:txBody>
      </p:sp>
    </p:spTree>
    <p:extLst>
      <p:ext uri="{BB962C8B-B14F-4D97-AF65-F5344CB8AC3E}">
        <p14:creationId xmlns:p14="http://schemas.microsoft.com/office/powerpoint/2010/main" val="1651752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There is a better way to treat instance variables</a:t>
            </a:r>
            <a:endParaRPr lang="en-US" dirty="0"/>
          </a:p>
        </p:txBody>
      </p:sp>
      <p:sp>
        <p:nvSpPr>
          <p:cNvPr id="3" name="Content Placeholder 2"/>
          <p:cNvSpPr>
            <a:spLocks noGrp="1"/>
          </p:cNvSpPr>
          <p:nvPr>
            <p:ph idx="1"/>
          </p:nvPr>
        </p:nvSpPr>
        <p:spPr>
          <a:xfrm>
            <a:off x="623392" y="1892829"/>
            <a:ext cx="10972800" cy="4853136"/>
          </a:xfrm>
        </p:spPr>
        <p:txBody>
          <a:bodyPr>
            <a:normAutofit fontScale="77500" lnSpcReduction="20000"/>
          </a:bodyPr>
          <a:lstStyle/>
          <a:p>
            <a:pPr marL="685783" indent="-685783">
              <a:buFont typeface="+mj-lt"/>
              <a:buAutoNum type="arabicPeriod"/>
            </a:pPr>
            <a:r>
              <a:rPr lang="en-CA" dirty="0"/>
              <a:t>Make them </a:t>
            </a:r>
            <a:r>
              <a:rPr lang="en-CA" dirty="0">
                <a:solidFill>
                  <a:srgbClr val="FF00FF"/>
                </a:solidFill>
              </a:rPr>
              <a:t>private.  (set the access modifier to private)</a:t>
            </a:r>
          </a:p>
          <a:p>
            <a:pPr marL="685783" indent="-685783">
              <a:buFont typeface="+mj-lt"/>
              <a:buAutoNum type="arabicPeriod"/>
            </a:pPr>
            <a:r>
              <a:rPr lang="en-CA" dirty="0">
                <a:solidFill>
                  <a:srgbClr val="00FFFF"/>
                </a:solidFill>
              </a:rPr>
              <a:t>Now, no outside class can see the instance variable!!!</a:t>
            </a:r>
          </a:p>
          <a:p>
            <a:pPr marL="685783" indent="-685783">
              <a:buFont typeface="+mj-lt"/>
              <a:buAutoNum type="arabicPeriod"/>
            </a:pPr>
            <a:r>
              <a:rPr lang="en-CA" dirty="0"/>
              <a:t>Create a public method that other classes can call to set the value of the instance variable.</a:t>
            </a:r>
          </a:p>
          <a:p>
            <a:pPr marL="685783" indent="-685783">
              <a:buFont typeface="+mj-lt"/>
              <a:buAutoNum type="arabicPeriod"/>
            </a:pPr>
            <a:r>
              <a:rPr lang="en-CA" dirty="0">
                <a:solidFill>
                  <a:srgbClr val="00FFFF"/>
                </a:solidFill>
              </a:rPr>
              <a:t>Check the value that is being passed to your method before setting the instance variable.  If the value doesn’t make sense, throw an exception!</a:t>
            </a:r>
          </a:p>
          <a:p>
            <a:pPr marL="685783" indent="-685783">
              <a:buFont typeface="+mj-lt"/>
              <a:buAutoNum type="arabicPeriod"/>
            </a:pPr>
            <a:r>
              <a:rPr lang="en-CA" dirty="0"/>
              <a:t>Make a public method that other classes can call to get the value of the instance variable.</a:t>
            </a:r>
            <a:endParaRPr lang="en-US" dirty="0"/>
          </a:p>
        </p:txBody>
      </p:sp>
    </p:spTree>
    <p:extLst>
      <p:ext uri="{BB962C8B-B14F-4D97-AF65-F5344CB8AC3E}">
        <p14:creationId xmlns:p14="http://schemas.microsoft.com/office/powerpoint/2010/main" val="1331659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71" y="332656"/>
            <a:ext cx="10972800" cy="1143000"/>
          </a:xfrm>
        </p:spPr>
        <p:txBody>
          <a:bodyPr>
            <a:noAutofit/>
          </a:bodyPr>
          <a:lstStyle/>
          <a:p>
            <a:r>
              <a:rPr lang="en-CA" sz="4000" dirty="0"/>
              <a:t>Introducing the getters and setters Pattern </a:t>
            </a:r>
            <a:r>
              <a:rPr lang="en-CA" sz="4000" dirty="0">
                <a:solidFill>
                  <a:srgbClr val="00FFFF"/>
                </a:solidFill>
              </a:rPr>
              <a:t>(also called </a:t>
            </a:r>
            <a:r>
              <a:rPr lang="en-CA" sz="4000" dirty="0" err="1">
                <a:solidFill>
                  <a:srgbClr val="00FFFF"/>
                </a:solidFill>
              </a:rPr>
              <a:t>accessors</a:t>
            </a:r>
            <a:r>
              <a:rPr lang="en-CA" sz="4000" dirty="0">
                <a:solidFill>
                  <a:srgbClr val="00FFFF"/>
                </a:solidFill>
              </a:rPr>
              <a:t> and </a:t>
            </a:r>
            <a:r>
              <a:rPr lang="en-CA" sz="4000" dirty="0" err="1">
                <a:solidFill>
                  <a:srgbClr val="00FFFF"/>
                </a:solidFill>
              </a:rPr>
              <a:t>mutators</a:t>
            </a:r>
            <a:r>
              <a:rPr lang="en-CA" sz="4000" dirty="0">
                <a:solidFill>
                  <a:srgbClr val="00FFFF"/>
                </a:solidFill>
              </a:rPr>
              <a:t>) </a:t>
            </a:r>
          </a:p>
        </p:txBody>
      </p:sp>
      <p:pic>
        <p:nvPicPr>
          <p:cNvPr id="6146" name="Picture 2"/>
          <p:cNvPicPr>
            <a:picLocks noChangeAspect="1" noChangeArrowheads="1"/>
          </p:cNvPicPr>
          <p:nvPr/>
        </p:nvPicPr>
        <p:blipFill rotWithShape="1">
          <a:blip r:embed="rId2" cstate="print"/>
          <a:srcRect t="8836"/>
          <a:stretch/>
        </p:blipFill>
        <p:spPr bwMode="auto">
          <a:xfrm>
            <a:off x="5999991" y="2678201"/>
            <a:ext cx="4559300" cy="3343089"/>
          </a:xfrm>
          <a:prstGeom prst="rect">
            <a:avLst/>
          </a:prstGeom>
          <a:noFill/>
          <a:ln w="9525">
            <a:noFill/>
            <a:miter lim="800000"/>
            <a:headEnd/>
            <a:tailEnd/>
          </a:ln>
          <a:effectLst>
            <a:outerShdw blurRad="50800" dist="50800" dir="5400000" algn="ctr" rotWithShape="0">
              <a:schemeClr val="tx1"/>
            </a:outerShdw>
          </a:effectLst>
        </p:spPr>
      </p:pic>
      <p:grpSp>
        <p:nvGrpSpPr>
          <p:cNvPr id="21" name="Group 20"/>
          <p:cNvGrpSpPr/>
          <p:nvPr/>
        </p:nvGrpSpPr>
        <p:grpSpPr>
          <a:xfrm>
            <a:off x="6960098" y="1838203"/>
            <a:ext cx="5132285" cy="1420707"/>
            <a:chOff x="5507276" y="1484784"/>
            <a:chExt cx="3849214" cy="1420706"/>
          </a:xfrm>
        </p:grpSpPr>
        <p:cxnSp>
          <p:nvCxnSpPr>
            <p:cNvPr id="6" name="Straight Arrow Connector 5"/>
            <p:cNvCxnSpPr>
              <a:stCxn id="7" idx="1"/>
            </p:cNvCxnSpPr>
            <p:nvPr/>
          </p:nvCxnSpPr>
          <p:spPr>
            <a:xfrm flipH="1">
              <a:off x="5507276" y="1900283"/>
              <a:ext cx="504884" cy="1005207"/>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12160" y="1484784"/>
              <a:ext cx="3344330" cy="830996"/>
            </a:xfrm>
            <a:prstGeom prst="rect">
              <a:avLst/>
            </a:prstGeom>
            <a:noFill/>
          </p:spPr>
          <p:txBody>
            <a:bodyPr wrap="none" rtlCol="0">
              <a:spAutoFit/>
            </a:bodyPr>
            <a:lstStyle/>
            <a:p>
              <a:r>
                <a:rPr lang="en-CA" sz="2400" b="1" dirty="0">
                  <a:solidFill>
                    <a:srgbClr val="00FFFF"/>
                  </a:solidFill>
                  <a:effectLst>
                    <a:outerShdw blurRad="38100" dist="38100" dir="2700000" algn="tl">
                      <a:srgbClr val="000000">
                        <a:alpha val="43137"/>
                      </a:srgbClr>
                    </a:outerShdw>
                  </a:effectLst>
                </a:rPr>
                <a:t>Notice that month is private</a:t>
              </a:r>
            </a:p>
            <a:p>
              <a:r>
                <a:rPr lang="en-CA" sz="2400" b="1" dirty="0">
                  <a:solidFill>
                    <a:srgbClr val="00FFFF"/>
                  </a:solidFill>
                  <a:effectLst>
                    <a:outerShdw blurRad="38100" dist="38100" dir="2700000" algn="tl">
                      <a:srgbClr val="000000">
                        <a:alpha val="43137"/>
                      </a:srgbClr>
                    </a:outerShdw>
                  </a:effectLst>
                </a:rPr>
                <a:t>(access modifier is set to private)</a:t>
              </a:r>
            </a:p>
          </p:txBody>
        </p:sp>
      </p:grpSp>
      <p:pic>
        <p:nvPicPr>
          <p:cNvPr id="6147" name="Picture 3"/>
          <p:cNvPicPr>
            <a:picLocks noChangeAspect="1" noChangeArrowheads="1"/>
          </p:cNvPicPr>
          <p:nvPr/>
        </p:nvPicPr>
        <p:blipFill>
          <a:blip r:embed="rId3" cstate="print"/>
          <a:srcRect/>
          <a:stretch>
            <a:fillRect/>
          </a:stretch>
        </p:blipFill>
        <p:spPr bwMode="auto">
          <a:xfrm>
            <a:off x="431373" y="3506291"/>
            <a:ext cx="4051300" cy="800100"/>
          </a:xfrm>
          <a:prstGeom prst="rect">
            <a:avLst/>
          </a:prstGeom>
          <a:noFill/>
          <a:ln w="9525">
            <a:noFill/>
            <a:miter lim="800000"/>
            <a:headEnd/>
            <a:tailEnd/>
          </a:ln>
          <a:effectLst>
            <a:outerShdw blurRad="50800" dist="50800" dir="5400000" algn="ctr" rotWithShape="0">
              <a:schemeClr val="tx1"/>
            </a:outerShdw>
          </a:effectLst>
        </p:spPr>
      </p:pic>
      <p:cxnSp>
        <p:nvCxnSpPr>
          <p:cNvPr id="9" name="Straight Arrow Connector 8"/>
          <p:cNvCxnSpPr/>
          <p:nvPr/>
        </p:nvCxnSpPr>
        <p:spPr>
          <a:xfrm rot="5400000">
            <a:off x="899423" y="3278265"/>
            <a:ext cx="504056" cy="96011"/>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95467" y="1783351"/>
            <a:ext cx="2639616" cy="1569660"/>
          </a:xfrm>
          <a:prstGeom prst="rect">
            <a:avLst/>
          </a:prstGeom>
          <a:noFill/>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Instantiates the Birthday object and calls it </a:t>
            </a:r>
            <a:r>
              <a:rPr lang="en-CA" sz="2400" b="1" dirty="0" err="1">
                <a:solidFill>
                  <a:srgbClr val="00FFFF"/>
                </a:solidFill>
                <a:effectLst>
                  <a:outerShdw blurRad="38100" dist="38100" dir="2700000" algn="tl">
                    <a:srgbClr val="000000">
                      <a:alpha val="43137"/>
                    </a:srgbClr>
                  </a:outerShdw>
                </a:effectLst>
              </a:rPr>
              <a:t>myBday</a:t>
            </a:r>
            <a:endParaRPr lang="en-CA" sz="2400" b="1" dirty="0">
              <a:solidFill>
                <a:srgbClr val="00FFFF"/>
              </a:solidFill>
              <a:effectLst>
                <a:outerShdw blurRad="38100" dist="38100" dir="2700000" algn="tl">
                  <a:srgbClr val="000000">
                    <a:alpha val="43137"/>
                  </a:srgbClr>
                </a:outerShdw>
              </a:effectLst>
            </a:endParaRPr>
          </a:p>
        </p:txBody>
      </p:sp>
      <p:cxnSp>
        <p:nvCxnSpPr>
          <p:cNvPr id="13" name="Straight Arrow Connector 12"/>
          <p:cNvCxnSpPr/>
          <p:nvPr/>
        </p:nvCxnSpPr>
        <p:spPr>
          <a:xfrm>
            <a:off x="2927648" y="3866331"/>
            <a:ext cx="3744416" cy="72008"/>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976320" y="4370387"/>
            <a:ext cx="2112235" cy="0"/>
          </a:xfrm>
          <a:prstGeom prst="line">
            <a:avLst/>
          </a:prstGeom>
          <a:ln w="41275">
            <a:solidFill>
              <a:srgbClr val="FF0000"/>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10570156" y="3887845"/>
            <a:ext cx="1008112" cy="0"/>
          </a:xfrm>
          <a:prstGeom prst="line">
            <a:avLst/>
          </a:prstGeom>
          <a:ln w="41275">
            <a:solidFill>
              <a:srgbClr val="FF0000"/>
            </a:solidFill>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0800000">
            <a:off x="8880310" y="3362275"/>
            <a:ext cx="2208245" cy="1588"/>
          </a:xfrm>
          <a:prstGeom prst="straightConnector1">
            <a:avLst/>
          </a:prstGeom>
          <a:ln w="44450">
            <a:solidFill>
              <a:srgbClr val="FF00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0800000">
            <a:off x="4463819" y="4082355"/>
            <a:ext cx="2304256" cy="576064"/>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735627" y="4226371"/>
            <a:ext cx="3936437" cy="720080"/>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592278" y="3074244"/>
            <a:ext cx="338554" cy="461665"/>
          </a:xfrm>
          <a:prstGeom prst="rect">
            <a:avLst/>
          </a:prstGeom>
          <a:noFill/>
        </p:spPr>
        <p:txBody>
          <a:bodyPr wrap="none" rtlCol="0">
            <a:spAutoFit/>
          </a:bodyPr>
          <a:lstStyle/>
          <a:p>
            <a:r>
              <a:rPr lang="en-CA" sz="2400" b="1" dirty="0">
                <a:solidFill>
                  <a:srgbClr val="FF0000"/>
                </a:solidFill>
                <a:effectLst>
                  <a:outerShdw blurRad="38100" dist="38100" dir="2700000" algn="tl">
                    <a:srgbClr val="000000">
                      <a:alpha val="43137"/>
                    </a:srgbClr>
                  </a:outerShdw>
                </a:effectLst>
              </a:rPr>
              <a:t>5</a:t>
            </a:r>
          </a:p>
        </p:txBody>
      </p:sp>
      <p:cxnSp>
        <p:nvCxnSpPr>
          <p:cNvPr id="54" name="Straight Arrow Connector 53"/>
          <p:cNvCxnSpPr/>
          <p:nvPr/>
        </p:nvCxnSpPr>
        <p:spPr>
          <a:xfrm rot="5400000">
            <a:off x="6552978" y="5161549"/>
            <a:ext cx="431255" cy="1059"/>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0800000">
            <a:off x="1967541" y="4226371"/>
            <a:ext cx="4992555" cy="1081708"/>
          </a:xfrm>
          <a:prstGeom prst="straightConnector1">
            <a:avLst/>
          </a:prstGeom>
          <a:ln w="44450">
            <a:solidFill>
              <a:srgbClr val="FF00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679510" y="4226372"/>
            <a:ext cx="338554" cy="461665"/>
          </a:xfrm>
          <a:prstGeom prst="rect">
            <a:avLst/>
          </a:prstGeom>
          <a:noFill/>
        </p:spPr>
        <p:txBody>
          <a:bodyPr wrap="none" rtlCol="0">
            <a:spAutoFit/>
          </a:bodyPr>
          <a:lstStyle/>
          <a:p>
            <a:r>
              <a:rPr lang="en-CA" sz="2400" b="1" dirty="0">
                <a:solidFill>
                  <a:srgbClr val="FF0000"/>
                </a:solidFill>
                <a:effectLst>
                  <a:outerShdw blurRad="38100" dist="38100" dir="2700000" algn="tl">
                    <a:srgbClr val="000000">
                      <a:alpha val="43137"/>
                    </a:srgbClr>
                  </a:outerShdw>
                </a:effectLst>
              </a:rPr>
              <a:t>5</a:t>
            </a:r>
          </a:p>
        </p:txBody>
      </p:sp>
      <p:cxnSp>
        <p:nvCxnSpPr>
          <p:cNvPr id="24" name="Straight Arrow Connector 23"/>
          <p:cNvCxnSpPr/>
          <p:nvPr/>
        </p:nvCxnSpPr>
        <p:spPr>
          <a:xfrm flipV="1">
            <a:off x="8976320" y="3122445"/>
            <a:ext cx="2496277" cy="1"/>
          </a:xfrm>
          <a:prstGeom prst="straightConnector1">
            <a:avLst/>
          </a:prstGeom>
          <a:ln w="44450">
            <a:solidFill>
              <a:schemeClr val="bg1">
                <a:lumMod val="75000"/>
              </a:schemeClr>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9552384" y="3506292"/>
            <a:ext cx="338554" cy="461665"/>
          </a:xfrm>
          <a:prstGeom prst="rect">
            <a:avLst/>
          </a:prstGeom>
          <a:noFill/>
        </p:spPr>
        <p:txBody>
          <a:bodyPr wrap="none" rtlCol="0">
            <a:spAutoFit/>
          </a:bodyPr>
          <a:lstStyle/>
          <a:p>
            <a:r>
              <a:rPr lang="en-CA" sz="2400" b="1" dirty="0">
                <a:solidFill>
                  <a:srgbClr val="FF0000"/>
                </a:solidFill>
                <a:effectLst>
                  <a:outerShdw blurRad="38100" dist="38100" dir="2700000" algn="tl">
                    <a:srgbClr val="000000">
                      <a:alpha val="43137"/>
                    </a:srgbClr>
                  </a:outerShdw>
                </a:effectLst>
              </a:rPr>
              <a:t>5</a:t>
            </a:r>
          </a:p>
        </p:txBody>
      </p:sp>
      <p:cxnSp>
        <p:nvCxnSpPr>
          <p:cNvPr id="32" name="Straight Arrow Connector 31"/>
          <p:cNvCxnSpPr/>
          <p:nvPr/>
        </p:nvCxnSpPr>
        <p:spPr>
          <a:xfrm>
            <a:off x="11472597" y="3098345"/>
            <a:ext cx="0" cy="2209737"/>
          </a:xfrm>
          <a:prstGeom prst="straightConnector1">
            <a:avLst/>
          </a:prstGeom>
          <a:ln w="44450">
            <a:solidFill>
              <a:schemeClr val="bg1">
                <a:lumMod val="75000"/>
              </a:schemeClr>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8400256" y="5308080"/>
            <a:ext cx="2976331" cy="0"/>
          </a:xfrm>
          <a:prstGeom prst="straightConnector1">
            <a:avLst/>
          </a:prstGeom>
          <a:ln w="44450">
            <a:solidFill>
              <a:schemeClr val="bg1">
                <a:lumMod val="75000"/>
              </a:schemeClr>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46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500"/>
                            </p:stCondLst>
                            <p:childTnLst>
                              <p:par>
                                <p:cTn id="25" presetID="53"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down)">
                                      <p:cBhvr>
                                        <p:cTn id="38" dur="500"/>
                                        <p:tgtEl>
                                          <p:spTgt spid="38"/>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right)">
                                      <p:cBhvr>
                                        <p:cTn id="42" dur="500"/>
                                        <p:tgtEl>
                                          <p:spTgt spid="45"/>
                                        </p:tgtEl>
                                      </p:cBhvr>
                                    </p:animEffect>
                                  </p:childTnLst>
                                </p:cTn>
                              </p:par>
                            </p:childTnLst>
                          </p:cTn>
                        </p:par>
                        <p:par>
                          <p:cTn id="43" fill="hold">
                            <p:stCondLst>
                              <p:cond delay="1500"/>
                            </p:stCondLst>
                            <p:childTnLst>
                              <p:par>
                                <p:cTn id="44" presetID="53" presetClass="entr" presetSubtype="0"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p:cTn id="46" dur="500" fill="hold"/>
                                        <p:tgtEl>
                                          <p:spTgt spid="53"/>
                                        </p:tgtEl>
                                        <p:attrNameLst>
                                          <p:attrName>ppt_w</p:attrName>
                                        </p:attrNameLst>
                                      </p:cBhvr>
                                      <p:tavLst>
                                        <p:tav tm="0">
                                          <p:val>
                                            <p:fltVal val="0"/>
                                          </p:val>
                                        </p:tav>
                                        <p:tav tm="100000">
                                          <p:val>
                                            <p:strVal val="#ppt_w"/>
                                          </p:val>
                                        </p:tav>
                                      </p:tavLst>
                                    </p:anim>
                                    <p:anim calcmode="lin" valueType="num">
                                      <p:cBhvr>
                                        <p:cTn id="47" dur="500" fill="hold"/>
                                        <p:tgtEl>
                                          <p:spTgt spid="53"/>
                                        </p:tgtEl>
                                        <p:attrNameLst>
                                          <p:attrName>ppt_h</p:attrName>
                                        </p:attrNameLst>
                                      </p:cBhvr>
                                      <p:tavLst>
                                        <p:tav tm="0">
                                          <p:val>
                                            <p:fltVal val="0"/>
                                          </p:val>
                                        </p:tav>
                                        <p:tav tm="100000">
                                          <p:val>
                                            <p:strVal val="#ppt_h"/>
                                          </p:val>
                                        </p:tav>
                                      </p:tavLst>
                                    </p:anim>
                                    <p:animEffect transition="in" filter="fade">
                                      <p:cBhvr>
                                        <p:cTn id="48" dur="500"/>
                                        <p:tgtEl>
                                          <p:spTgt spid="5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down)">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left)">
                                      <p:cBhvr>
                                        <p:cTn id="58" dur="500"/>
                                        <p:tgtEl>
                                          <p:spTgt spid="5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up)">
                                      <p:cBhvr>
                                        <p:cTn id="63" dur="500"/>
                                        <p:tgtEl>
                                          <p:spTgt spid="54"/>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par>
                          <p:cTn id="68" fill="hold">
                            <p:stCondLst>
                              <p:cond delay="1000"/>
                            </p:stCondLst>
                            <p:childTnLst>
                              <p:par>
                                <p:cTn id="69" presetID="22" presetClass="entr" presetSubtype="1"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up)">
                                      <p:cBhvr>
                                        <p:cTn id="71" dur="500"/>
                                        <p:tgtEl>
                                          <p:spTgt spid="32"/>
                                        </p:tgtEl>
                                      </p:cBhvr>
                                    </p:animEffect>
                                  </p:childTnLst>
                                </p:cTn>
                              </p:par>
                            </p:childTnLst>
                          </p:cTn>
                        </p:par>
                        <p:par>
                          <p:cTn id="72" fill="hold">
                            <p:stCondLst>
                              <p:cond delay="1500"/>
                            </p:stCondLst>
                            <p:childTnLst>
                              <p:par>
                                <p:cTn id="73" presetID="22" presetClass="entr" presetSubtype="2"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right)">
                                      <p:cBhvr>
                                        <p:cTn id="75" dur="500"/>
                                        <p:tgtEl>
                                          <p:spTgt spid="36"/>
                                        </p:tgtEl>
                                      </p:cBhvr>
                                    </p:animEffect>
                                  </p:childTnLst>
                                </p:cTn>
                              </p:par>
                            </p:childTnLst>
                          </p:cTn>
                        </p:par>
                        <p:par>
                          <p:cTn id="76" fill="hold">
                            <p:stCondLst>
                              <p:cond delay="2000"/>
                            </p:stCondLst>
                            <p:childTnLst>
                              <p:par>
                                <p:cTn id="77" presetID="22" presetClass="entr" presetSubtype="2" fill="hold"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right)">
                                      <p:cBhvr>
                                        <p:cTn id="79" dur="500"/>
                                        <p:tgtEl>
                                          <p:spTgt spid="55"/>
                                        </p:tgtEl>
                                      </p:cBhvr>
                                    </p:animEffect>
                                  </p:childTnLst>
                                </p:cTn>
                              </p:par>
                            </p:childTnLst>
                          </p:cTn>
                        </p:par>
                        <p:par>
                          <p:cTn id="80" fill="hold">
                            <p:stCondLst>
                              <p:cond delay="2500"/>
                            </p:stCondLst>
                            <p:childTnLst>
                              <p:par>
                                <p:cTn id="81" presetID="53" presetClass="entr" presetSubtype="0" fill="hold" grpId="0" nodeType="after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p:cTn id="83" dur="500" fill="hold"/>
                                        <p:tgtEl>
                                          <p:spTgt spid="57"/>
                                        </p:tgtEl>
                                        <p:attrNameLst>
                                          <p:attrName>ppt_w</p:attrName>
                                        </p:attrNameLst>
                                      </p:cBhvr>
                                      <p:tavLst>
                                        <p:tav tm="0">
                                          <p:val>
                                            <p:fltVal val="0"/>
                                          </p:val>
                                        </p:tav>
                                        <p:tav tm="100000">
                                          <p:val>
                                            <p:strVal val="#ppt_w"/>
                                          </p:val>
                                        </p:tav>
                                      </p:tavLst>
                                    </p:anim>
                                    <p:anim calcmode="lin" valueType="num">
                                      <p:cBhvr>
                                        <p:cTn id="84" dur="500" fill="hold"/>
                                        <p:tgtEl>
                                          <p:spTgt spid="57"/>
                                        </p:tgtEl>
                                        <p:attrNameLst>
                                          <p:attrName>ppt_h</p:attrName>
                                        </p:attrNameLst>
                                      </p:cBhvr>
                                      <p:tavLst>
                                        <p:tav tm="0">
                                          <p:val>
                                            <p:fltVal val="0"/>
                                          </p:val>
                                        </p:tav>
                                        <p:tav tm="100000">
                                          <p:val>
                                            <p:strVal val="#ppt_h"/>
                                          </p:val>
                                        </p:tav>
                                      </p:tavLst>
                                    </p:anim>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3" grpId="0"/>
      <p:bldP spid="57" grpId="0"/>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83" y="1371902"/>
            <a:ext cx="6694005" cy="411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11952651" cy="1143000"/>
          </a:xfrm>
        </p:spPr>
        <p:txBody>
          <a:bodyPr>
            <a:normAutofit/>
          </a:bodyPr>
          <a:lstStyle/>
          <a:p>
            <a:r>
              <a:rPr lang="en-CA" dirty="0"/>
              <a:t>Using a Setter to validate incoming data</a:t>
            </a:r>
          </a:p>
        </p:txBody>
      </p:sp>
      <p:pic>
        <p:nvPicPr>
          <p:cNvPr id="7171" name="Picture 3"/>
          <p:cNvPicPr>
            <a:picLocks noChangeAspect="1" noChangeArrowheads="1"/>
          </p:cNvPicPr>
          <p:nvPr/>
        </p:nvPicPr>
        <p:blipFill>
          <a:blip r:embed="rId3" cstate="print"/>
          <a:srcRect/>
          <a:stretch>
            <a:fillRect/>
          </a:stretch>
        </p:blipFill>
        <p:spPr bwMode="auto">
          <a:xfrm>
            <a:off x="815413" y="3429000"/>
            <a:ext cx="3987800" cy="838200"/>
          </a:xfrm>
          <a:prstGeom prst="rect">
            <a:avLst/>
          </a:prstGeom>
          <a:noFill/>
          <a:ln w="9525">
            <a:noFill/>
            <a:miter lim="800000"/>
            <a:headEnd/>
            <a:tailEnd/>
          </a:ln>
          <a:effectLst>
            <a:outerShdw blurRad="50800" dist="50800" dir="5400000" algn="ctr" rotWithShape="0">
              <a:schemeClr val="tx1"/>
            </a:outerShdw>
          </a:effectLst>
        </p:spPr>
      </p:pic>
      <p:cxnSp>
        <p:nvCxnSpPr>
          <p:cNvPr id="6" name="Straight Arrow Connector 5"/>
          <p:cNvCxnSpPr/>
          <p:nvPr/>
        </p:nvCxnSpPr>
        <p:spPr>
          <a:xfrm rot="5400000">
            <a:off x="899423" y="3272983"/>
            <a:ext cx="504056" cy="96011"/>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3392" y="1916832"/>
            <a:ext cx="2639616" cy="1569660"/>
          </a:xfrm>
          <a:prstGeom prst="rect">
            <a:avLst/>
          </a:prstGeom>
          <a:noFill/>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Instantiates the Birthday object and calls it </a:t>
            </a:r>
            <a:r>
              <a:rPr lang="en-CA" sz="2400" b="1" dirty="0" err="1">
                <a:solidFill>
                  <a:srgbClr val="00FFFF"/>
                </a:solidFill>
                <a:effectLst>
                  <a:outerShdw blurRad="38100" dist="38100" dir="2700000" algn="tl">
                    <a:srgbClr val="000000">
                      <a:alpha val="43137"/>
                    </a:srgbClr>
                  </a:outerShdw>
                </a:effectLst>
              </a:rPr>
              <a:t>myBday</a:t>
            </a:r>
            <a:endParaRPr lang="en-CA" sz="2400" b="1" dirty="0">
              <a:solidFill>
                <a:srgbClr val="00FFFF"/>
              </a:solidFill>
              <a:effectLst>
                <a:outerShdw blurRad="38100" dist="38100" dir="2700000" algn="tl">
                  <a:srgbClr val="000000">
                    <a:alpha val="43137"/>
                  </a:srgbClr>
                </a:outerShdw>
              </a:effectLst>
            </a:endParaRPr>
          </a:p>
        </p:txBody>
      </p:sp>
      <p:cxnSp>
        <p:nvCxnSpPr>
          <p:cNvPr id="9" name="Straight Arrow Connector 8"/>
          <p:cNvCxnSpPr/>
          <p:nvPr/>
        </p:nvCxnSpPr>
        <p:spPr>
          <a:xfrm flipV="1">
            <a:off x="3503714" y="2708920"/>
            <a:ext cx="2158121" cy="1080120"/>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668185" y="2739009"/>
            <a:ext cx="0" cy="378153"/>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6720069" y="2606824"/>
            <a:ext cx="960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058713" y="3736851"/>
            <a:ext cx="60959"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Curved Right Arrow 13"/>
          <p:cNvSpPr/>
          <p:nvPr/>
        </p:nvSpPr>
        <p:spPr>
          <a:xfrm>
            <a:off x="5077383" y="3102705"/>
            <a:ext cx="599007" cy="1080120"/>
          </a:xfrm>
          <a:prstGeom prst="curvedRightArrow">
            <a:avLst/>
          </a:prstGeom>
          <a:solidFill>
            <a:schemeClr val="bg2">
              <a:lumMod val="9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15" name="Rectangle 14"/>
          <p:cNvSpPr/>
          <p:nvPr/>
        </p:nvSpPr>
        <p:spPr>
          <a:xfrm>
            <a:off x="5999989" y="3320988"/>
            <a:ext cx="5996299" cy="779211"/>
          </a:xfrm>
          <a:prstGeom prst="rect">
            <a:avLst/>
          </a:prstGeom>
          <a:solidFill>
            <a:srgbClr val="FF00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3" name="Straight Arrow Connector 22"/>
          <p:cNvCxnSpPr/>
          <p:nvPr/>
        </p:nvCxnSpPr>
        <p:spPr>
          <a:xfrm>
            <a:off x="5721133" y="4100199"/>
            <a:ext cx="0" cy="271703"/>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920203" y="4245429"/>
            <a:ext cx="3744416" cy="0"/>
          </a:xfrm>
          <a:prstGeom prst="straightConnector1">
            <a:avLst/>
          </a:prstGeom>
          <a:ln w="47625">
            <a:solidFill>
              <a:srgbClr val="FF00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1664619" y="2132857"/>
            <a:ext cx="0" cy="2134345"/>
          </a:xfrm>
          <a:prstGeom prst="straightConnector1">
            <a:avLst/>
          </a:prstGeom>
          <a:ln w="47625">
            <a:solidFill>
              <a:srgbClr val="FF00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7728182" y="2132856"/>
            <a:ext cx="3936437" cy="0"/>
          </a:xfrm>
          <a:prstGeom prst="straightConnector1">
            <a:avLst/>
          </a:prstGeom>
          <a:ln w="47625">
            <a:solidFill>
              <a:srgbClr val="FF00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7170" name="TextBox 7169"/>
          <p:cNvSpPr txBox="1"/>
          <p:nvPr/>
        </p:nvSpPr>
        <p:spPr>
          <a:xfrm>
            <a:off x="8400256" y="2387608"/>
            <a:ext cx="338554" cy="461665"/>
          </a:xfrm>
          <a:prstGeom prst="rect">
            <a:avLst/>
          </a:prstGeom>
          <a:noFill/>
        </p:spPr>
        <p:txBody>
          <a:bodyPr wrap="none" rtlCol="0">
            <a:spAutoFit/>
          </a:bodyPr>
          <a:lstStyle/>
          <a:p>
            <a:r>
              <a:rPr lang="en-CA" sz="2400" b="1" dirty="0">
                <a:solidFill>
                  <a:srgbClr val="FF0000"/>
                </a:solidFill>
                <a:effectLst>
                  <a:outerShdw blurRad="38100" dist="38100" dir="2700000" algn="tl">
                    <a:srgbClr val="000000">
                      <a:alpha val="43137"/>
                    </a:srgbClr>
                  </a:outerShdw>
                </a:effectLst>
              </a:rPr>
              <a:t>5</a:t>
            </a:r>
            <a:endParaRPr lang="en-US" sz="2400" b="1" dirty="0">
              <a:solidFill>
                <a:srgbClr val="FF0000"/>
              </a:solidFill>
              <a:effectLst>
                <a:outerShdw blurRad="38100" dist="38100" dir="2700000" algn="tl">
                  <a:srgbClr val="000000">
                    <a:alpha val="43137"/>
                  </a:srgbClr>
                </a:outerShdw>
              </a:effectLst>
            </a:endParaRPr>
          </a:p>
        </p:txBody>
      </p:sp>
      <p:sp>
        <p:nvSpPr>
          <p:cNvPr id="41" name="TextBox 40"/>
          <p:cNvSpPr txBox="1"/>
          <p:nvPr/>
        </p:nvSpPr>
        <p:spPr>
          <a:xfrm>
            <a:off x="7440150" y="1875644"/>
            <a:ext cx="338554" cy="461665"/>
          </a:xfrm>
          <a:prstGeom prst="rect">
            <a:avLst/>
          </a:prstGeom>
          <a:noFill/>
        </p:spPr>
        <p:txBody>
          <a:bodyPr wrap="none" rtlCol="0">
            <a:spAutoFit/>
          </a:bodyPr>
          <a:lstStyle/>
          <a:p>
            <a:r>
              <a:rPr lang="en-CA" sz="2400" b="1" dirty="0">
                <a:solidFill>
                  <a:srgbClr val="FF0000"/>
                </a:solidFill>
                <a:effectLst>
                  <a:outerShdw blurRad="38100" dist="38100" dir="2700000" algn="tl">
                    <a:srgbClr val="000000">
                      <a:alpha val="43137"/>
                    </a:srgbClr>
                  </a:outerShdw>
                </a:effectLst>
              </a:rPr>
              <a:t>5</a:t>
            </a:r>
            <a:endParaRPr lang="en-US" sz="2400" b="1" dirty="0">
              <a:solidFill>
                <a:srgbClr val="FF0000"/>
              </a:solidFill>
              <a:effectLst>
                <a:outerShdw blurRad="38100" dist="38100" dir="2700000" algn="tl">
                  <a:srgbClr val="000000">
                    <a:alpha val="43137"/>
                  </a:srgbClr>
                </a:outerShdw>
              </a:effectLst>
            </a:endParaRPr>
          </a:p>
        </p:txBody>
      </p:sp>
      <p:sp>
        <p:nvSpPr>
          <p:cNvPr id="57" name="TextBox 56"/>
          <p:cNvSpPr txBox="1"/>
          <p:nvPr/>
        </p:nvSpPr>
        <p:spPr>
          <a:xfrm>
            <a:off x="6874265" y="2684241"/>
            <a:ext cx="565887" cy="995209"/>
          </a:xfrm>
          <a:prstGeom prst="rect">
            <a:avLst/>
          </a:prstGeom>
          <a:noFill/>
        </p:spPr>
        <p:txBody>
          <a:bodyPr wrap="square" rtlCol="0">
            <a:spAutoFit/>
          </a:bodyPr>
          <a:lstStyle>
            <a:defPPr>
              <a:defRPr lang="en-US"/>
            </a:defPPr>
            <a:lvl1pPr>
              <a:defRPr sz="4400" b="1">
                <a:solidFill>
                  <a:srgbClr val="FFFF00"/>
                </a:solidFill>
                <a:effectLst>
                  <a:glow rad="101600">
                    <a:schemeClr val="tx1">
                      <a:alpha val="60000"/>
                    </a:schemeClr>
                  </a:glow>
                  <a:outerShdw blurRad="38100" dist="38100" dir="2700000" algn="tl">
                    <a:srgbClr val="000000">
                      <a:alpha val="43137"/>
                    </a:srgbClr>
                  </a:outerShdw>
                </a:effectLst>
              </a:defRPr>
            </a:lvl1pPr>
          </a:lstStyle>
          <a:p>
            <a:r>
              <a:rPr lang="en-CA" sz="5867" dirty="0">
                <a:solidFill>
                  <a:srgbClr val="FF0000"/>
                </a:solidFill>
              </a:rPr>
              <a:t>F</a:t>
            </a:r>
            <a:endParaRPr lang="en-US" sz="5867" dirty="0">
              <a:solidFill>
                <a:srgbClr val="FF0000"/>
              </a:solidFill>
            </a:endParaRPr>
          </a:p>
        </p:txBody>
      </p:sp>
      <p:cxnSp>
        <p:nvCxnSpPr>
          <p:cNvPr id="29" name="Straight Arrow Connector 28"/>
          <p:cNvCxnSpPr/>
          <p:nvPr/>
        </p:nvCxnSpPr>
        <p:spPr>
          <a:xfrm flipH="1" flipV="1">
            <a:off x="3695735" y="3952876"/>
            <a:ext cx="1966100" cy="556245"/>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3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170"/>
                                        </p:tgtEl>
                                        <p:attrNameLst>
                                          <p:attrName>style.visibility</p:attrName>
                                        </p:attrNameLst>
                                      </p:cBhvr>
                                      <p:to>
                                        <p:strVal val="visible"/>
                                      </p:to>
                                    </p:set>
                                    <p:anim calcmode="lin" valueType="num">
                                      <p:cBhvr>
                                        <p:cTn id="21" dur="500" fill="hold"/>
                                        <p:tgtEl>
                                          <p:spTgt spid="7170"/>
                                        </p:tgtEl>
                                        <p:attrNameLst>
                                          <p:attrName>ppt_w</p:attrName>
                                        </p:attrNameLst>
                                      </p:cBhvr>
                                      <p:tavLst>
                                        <p:tav tm="0">
                                          <p:val>
                                            <p:fltVal val="0"/>
                                          </p:val>
                                        </p:tav>
                                        <p:tav tm="100000">
                                          <p:val>
                                            <p:strVal val="#ppt_w"/>
                                          </p:val>
                                        </p:tav>
                                      </p:tavLst>
                                    </p:anim>
                                    <p:anim calcmode="lin" valueType="num">
                                      <p:cBhvr>
                                        <p:cTn id="22" dur="500" fill="hold"/>
                                        <p:tgtEl>
                                          <p:spTgt spid="7170"/>
                                        </p:tgtEl>
                                        <p:attrNameLst>
                                          <p:attrName>ppt_h</p:attrName>
                                        </p:attrNameLst>
                                      </p:cBhvr>
                                      <p:tavLst>
                                        <p:tav tm="0">
                                          <p:val>
                                            <p:fltVal val="0"/>
                                          </p:val>
                                        </p:tav>
                                        <p:tav tm="100000">
                                          <p:val>
                                            <p:strVal val="#ppt_h"/>
                                          </p:val>
                                        </p:tav>
                                      </p:tavLst>
                                    </p:anim>
                                    <p:animEffect transition="in" filter="fade">
                                      <p:cBhvr>
                                        <p:cTn id="23" dur="500"/>
                                        <p:tgtEl>
                                          <p:spTgt spid="717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Effect transition="in" filter="fad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500"/>
                                        <p:tgtEl>
                                          <p:spTgt spid="23"/>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par>
                          <p:cTn id="53" fill="hold">
                            <p:stCondLst>
                              <p:cond delay="1000"/>
                            </p:stCondLst>
                            <p:childTnLst>
                              <p:par>
                                <p:cTn id="54" presetID="22" presetClass="entr" presetSubtype="4"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500"/>
                                        <p:tgtEl>
                                          <p:spTgt spid="31"/>
                                        </p:tgtEl>
                                      </p:cBhvr>
                                    </p:animEffect>
                                  </p:childTnLst>
                                </p:cTn>
                              </p:par>
                            </p:childTnLst>
                          </p:cTn>
                        </p:par>
                        <p:par>
                          <p:cTn id="57" fill="hold">
                            <p:stCondLst>
                              <p:cond delay="1500"/>
                            </p:stCondLst>
                            <p:childTnLst>
                              <p:par>
                                <p:cTn id="58" presetID="22" presetClass="entr" presetSubtype="2"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right)">
                                      <p:cBhvr>
                                        <p:cTn id="60" dur="500"/>
                                        <p:tgtEl>
                                          <p:spTgt spid="35"/>
                                        </p:tgtEl>
                                      </p:cBhvr>
                                    </p:animEffect>
                                  </p:childTnLst>
                                </p:cTn>
                              </p:par>
                            </p:childTnLst>
                          </p:cTn>
                        </p:par>
                        <p:par>
                          <p:cTn id="61" fill="hold">
                            <p:stCondLst>
                              <p:cond delay="2000"/>
                            </p:stCondLst>
                            <p:childTnLst>
                              <p:par>
                                <p:cTn id="62" presetID="53" presetClass="entr" presetSubtype="16"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p:cTn id="64" dur="500" fill="hold"/>
                                        <p:tgtEl>
                                          <p:spTgt spid="41"/>
                                        </p:tgtEl>
                                        <p:attrNameLst>
                                          <p:attrName>ppt_w</p:attrName>
                                        </p:attrNameLst>
                                      </p:cBhvr>
                                      <p:tavLst>
                                        <p:tav tm="0">
                                          <p:val>
                                            <p:fltVal val="0"/>
                                          </p:val>
                                        </p:tav>
                                        <p:tav tm="100000">
                                          <p:val>
                                            <p:strVal val="#ppt_w"/>
                                          </p:val>
                                        </p:tav>
                                      </p:tavLst>
                                    </p:anim>
                                    <p:anim calcmode="lin" valueType="num">
                                      <p:cBhvr>
                                        <p:cTn id="65" dur="500" fill="hold"/>
                                        <p:tgtEl>
                                          <p:spTgt spid="41"/>
                                        </p:tgtEl>
                                        <p:attrNameLst>
                                          <p:attrName>ppt_h</p:attrName>
                                        </p:attrNameLst>
                                      </p:cBhvr>
                                      <p:tavLst>
                                        <p:tav tm="0">
                                          <p:val>
                                            <p:fltVal val="0"/>
                                          </p:val>
                                        </p:tav>
                                        <p:tav tm="100000">
                                          <p:val>
                                            <p:strVal val="#ppt_h"/>
                                          </p:val>
                                        </p:tav>
                                      </p:tavLst>
                                    </p:anim>
                                    <p:animEffect transition="in" filter="fade">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down)">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7170" grpId="0"/>
      <p:bldP spid="41" grpId="0"/>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83" y="1371902"/>
            <a:ext cx="6694005" cy="411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11952651" cy="1143000"/>
          </a:xfrm>
        </p:spPr>
        <p:txBody>
          <a:bodyPr>
            <a:normAutofit/>
          </a:bodyPr>
          <a:lstStyle/>
          <a:p>
            <a:r>
              <a:rPr lang="en-CA" dirty="0"/>
              <a:t>Using a Setter to validate incoming data</a:t>
            </a:r>
          </a:p>
        </p:txBody>
      </p:sp>
      <p:pic>
        <p:nvPicPr>
          <p:cNvPr id="7171" name="Picture 3"/>
          <p:cNvPicPr>
            <a:picLocks noChangeAspect="1" noChangeArrowheads="1"/>
          </p:cNvPicPr>
          <p:nvPr/>
        </p:nvPicPr>
        <p:blipFill>
          <a:blip r:embed="rId3" cstate="print"/>
          <a:srcRect/>
          <a:stretch>
            <a:fillRect/>
          </a:stretch>
        </p:blipFill>
        <p:spPr bwMode="auto">
          <a:xfrm>
            <a:off x="815413" y="3429000"/>
            <a:ext cx="3987800" cy="838200"/>
          </a:xfrm>
          <a:prstGeom prst="rect">
            <a:avLst/>
          </a:prstGeom>
          <a:noFill/>
          <a:ln w="9525">
            <a:noFill/>
            <a:miter lim="800000"/>
            <a:headEnd/>
            <a:tailEnd/>
          </a:ln>
          <a:effectLst>
            <a:outerShdw blurRad="50800" dist="50800" dir="5400000" algn="ctr" rotWithShape="0">
              <a:schemeClr val="tx1"/>
            </a:outerShdw>
          </a:effectLst>
        </p:spPr>
      </p:pic>
      <p:cxnSp>
        <p:nvCxnSpPr>
          <p:cNvPr id="32" name="Straight Arrow Connector 31"/>
          <p:cNvCxnSpPr/>
          <p:nvPr/>
        </p:nvCxnSpPr>
        <p:spPr>
          <a:xfrm>
            <a:off x="5903979" y="4660617"/>
            <a:ext cx="0" cy="405899"/>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6720069" y="2606824"/>
            <a:ext cx="960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058713" y="3736851"/>
            <a:ext cx="60959"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TextBox 40"/>
          <p:cNvSpPr txBox="1"/>
          <p:nvPr/>
        </p:nvSpPr>
        <p:spPr>
          <a:xfrm>
            <a:off x="7440150" y="1907541"/>
            <a:ext cx="338554" cy="461665"/>
          </a:xfrm>
          <a:prstGeom prst="rect">
            <a:avLst/>
          </a:prstGeom>
          <a:noFill/>
        </p:spPr>
        <p:txBody>
          <a:bodyPr wrap="none" rtlCol="0">
            <a:spAutoFit/>
          </a:bodyPr>
          <a:lstStyle/>
          <a:p>
            <a:r>
              <a:rPr lang="en-CA" sz="2400" b="1" dirty="0">
                <a:solidFill>
                  <a:srgbClr val="FF0000"/>
                </a:solidFill>
                <a:effectLst>
                  <a:outerShdw blurRad="38100" dist="38100" dir="2700000" algn="tl">
                    <a:srgbClr val="000000">
                      <a:alpha val="43137"/>
                    </a:srgbClr>
                  </a:outerShdw>
                </a:effectLst>
              </a:rPr>
              <a:t>5</a:t>
            </a:r>
            <a:endParaRPr lang="en-US" sz="2400" b="1" dirty="0">
              <a:solidFill>
                <a:srgbClr val="FF0000"/>
              </a:solidFill>
              <a:effectLst>
                <a:outerShdw blurRad="38100" dist="38100" dir="2700000" algn="tl">
                  <a:srgbClr val="000000">
                    <a:alpha val="43137"/>
                  </a:srgbClr>
                </a:outerShdw>
              </a:effectLst>
            </a:endParaRPr>
          </a:p>
        </p:txBody>
      </p:sp>
      <p:cxnSp>
        <p:nvCxnSpPr>
          <p:cNvPr id="45" name="Straight Arrow Connector 44"/>
          <p:cNvCxnSpPr/>
          <p:nvPr/>
        </p:nvCxnSpPr>
        <p:spPr>
          <a:xfrm>
            <a:off x="3983765" y="4182825"/>
            <a:ext cx="1728192" cy="477792"/>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2647651" y="4236049"/>
            <a:ext cx="3256328" cy="849136"/>
          </a:xfrm>
          <a:prstGeom prst="straightConnector1">
            <a:avLst/>
          </a:prstGeom>
          <a:ln w="47625">
            <a:solidFill>
              <a:srgbClr val="FF00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247540" y="3915533"/>
            <a:ext cx="338554" cy="461665"/>
          </a:xfrm>
          <a:prstGeom prst="rect">
            <a:avLst/>
          </a:prstGeom>
          <a:solidFill>
            <a:schemeClr val="bg2">
              <a:lumMod val="90000"/>
            </a:schemeClr>
          </a:solidFill>
        </p:spPr>
        <p:txBody>
          <a:bodyPr wrap="none" rtlCol="0">
            <a:spAutoFit/>
          </a:bodyPr>
          <a:lstStyle/>
          <a:p>
            <a:r>
              <a:rPr lang="en-CA" sz="2400" b="1" dirty="0">
                <a:solidFill>
                  <a:srgbClr val="FF0000"/>
                </a:solidFill>
                <a:effectLst>
                  <a:outerShdw blurRad="38100" dist="38100" dir="2700000" algn="tl">
                    <a:srgbClr val="000000">
                      <a:alpha val="43137"/>
                    </a:srgbClr>
                  </a:outerShdw>
                </a:effectLst>
              </a:rPr>
              <a:t>5</a:t>
            </a:r>
            <a:endParaRPr lang="en-US" sz="2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47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down)">
                                      <p:cBhvr>
                                        <p:cTn id="17" dur="500"/>
                                        <p:tgtEl>
                                          <p:spTgt spid="48"/>
                                        </p:tgtEl>
                                      </p:cBhvr>
                                    </p:animEffect>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Effect transition="in" filter="fade">
                                      <p:cBhvr>
                                        <p:cTn id="2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83" y="1371902"/>
            <a:ext cx="6694005" cy="411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11952651" cy="1143000"/>
          </a:xfrm>
        </p:spPr>
        <p:txBody>
          <a:bodyPr>
            <a:normAutofit/>
          </a:bodyPr>
          <a:lstStyle/>
          <a:p>
            <a:r>
              <a:rPr lang="en-CA" dirty="0"/>
              <a:t>Using a Setter to validate incoming data</a:t>
            </a:r>
          </a:p>
        </p:txBody>
      </p:sp>
      <p:pic>
        <p:nvPicPr>
          <p:cNvPr id="7171" name="Picture 3"/>
          <p:cNvPicPr>
            <a:picLocks noChangeAspect="1" noChangeArrowheads="1"/>
          </p:cNvPicPr>
          <p:nvPr/>
        </p:nvPicPr>
        <p:blipFill>
          <a:blip r:embed="rId3" cstate="print"/>
          <a:srcRect/>
          <a:stretch>
            <a:fillRect/>
          </a:stretch>
        </p:blipFill>
        <p:spPr bwMode="auto">
          <a:xfrm>
            <a:off x="815413" y="3429000"/>
            <a:ext cx="3987800" cy="838200"/>
          </a:xfrm>
          <a:prstGeom prst="rect">
            <a:avLst/>
          </a:prstGeom>
          <a:noFill/>
          <a:ln w="9525">
            <a:noFill/>
            <a:miter lim="800000"/>
            <a:headEnd/>
            <a:tailEnd/>
          </a:ln>
          <a:effectLst>
            <a:outerShdw blurRad="50800" dist="50800" dir="5400000" algn="ctr" rotWithShape="0">
              <a:schemeClr val="tx1"/>
            </a:outerShdw>
          </a:effectLst>
        </p:spPr>
      </p:pic>
      <p:cxnSp>
        <p:nvCxnSpPr>
          <p:cNvPr id="6" name="Straight Arrow Connector 5"/>
          <p:cNvCxnSpPr/>
          <p:nvPr/>
        </p:nvCxnSpPr>
        <p:spPr>
          <a:xfrm rot="5400000">
            <a:off x="899423" y="3272983"/>
            <a:ext cx="504056" cy="96011"/>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23392" y="1468521"/>
            <a:ext cx="2639616" cy="1569660"/>
          </a:xfrm>
          <a:prstGeom prst="rect">
            <a:avLst/>
          </a:prstGeom>
          <a:noFill/>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Instantiates the Birthday object and calls it </a:t>
            </a:r>
            <a:r>
              <a:rPr lang="en-CA" sz="2400" b="1" dirty="0" err="1">
                <a:solidFill>
                  <a:srgbClr val="00FFFF"/>
                </a:solidFill>
                <a:effectLst>
                  <a:outerShdw blurRad="38100" dist="38100" dir="2700000" algn="tl">
                    <a:srgbClr val="000000">
                      <a:alpha val="43137"/>
                    </a:srgbClr>
                  </a:outerShdw>
                </a:effectLst>
              </a:rPr>
              <a:t>myBday</a:t>
            </a:r>
            <a:endParaRPr lang="en-CA" sz="2400" b="1" dirty="0">
              <a:solidFill>
                <a:srgbClr val="00FFFF"/>
              </a:solidFill>
              <a:effectLst>
                <a:outerShdw blurRad="38100" dist="38100" dir="2700000" algn="tl">
                  <a:srgbClr val="000000">
                    <a:alpha val="43137"/>
                  </a:srgbClr>
                </a:outerShdw>
              </a:effectLst>
            </a:endParaRPr>
          </a:p>
        </p:txBody>
      </p:sp>
      <p:cxnSp>
        <p:nvCxnSpPr>
          <p:cNvPr id="9" name="Straight Arrow Connector 8"/>
          <p:cNvCxnSpPr/>
          <p:nvPr/>
        </p:nvCxnSpPr>
        <p:spPr>
          <a:xfrm flipV="1">
            <a:off x="3503714" y="2708920"/>
            <a:ext cx="2158121" cy="1080120"/>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661833" y="2739009"/>
            <a:ext cx="6352" cy="378153"/>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6720069" y="2606824"/>
            <a:ext cx="960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999989" y="3320988"/>
            <a:ext cx="5996299" cy="779211"/>
          </a:xfrm>
          <a:prstGeom prst="rect">
            <a:avLst/>
          </a:prstGeom>
          <a:solidFill>
            <a:srgbClr val="00FF00">
              <a:alpha val="26000"/>
            </a:srgbClr>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170" name="TextBox 7169"/>
          <p:cNvSpPr txBox="1"/>
          <p:nvPr/>
        </p:nvSpPr>
        <p:spPr>
          <a:xfrm>
            <a:off x="8400257" y="2387608"/>
            <a:ext cx="492443" cy="461665"/>
          </a:xfrm>
          <a:prstGeom prst="rect">
            <a:avLst/>
          </a:prstGeom>
          <a:noFill/>
        </p:spPr>
        <p:txBody>
          <a:bodyPr wrap="none" rtlCol="0">
            <a:spAutoFit/>
          </a:bodyPr>
          <a:lstStyle/>
          <a:p>
            <a:r>
              <a:rPr lang="en-CA" sz="2400" b="1" dirty="0">
                <a:solidFill>
                  <a:srgbClr val="FF0000"/>
                </a:solidFill>
                <a:effectLst>
                  <a:outerShdw blurRad="38100" dist="38100" dir="2700000" algn="tl">
                    <a:srgbClr val="000000">
                      <a:alpha val="43137"/>
                    </a:srgbClr>
                  </a:outerShdw>
                </a:effectLst>
              </a:rPr>
              <a:t>15</a:t>
            </a:r>
            <a:endParaRPr lang="en-US" sz="2400" b="1" dirty="0">
              <a:solidFill>
                <a:srgbClr val="FF0000"/>
              </a:solidFill>
              <a:effectLst>
                <a:outerShdw blurRad="38100" dist="38100" dir="2700000" algn="tl">
                  <a:srgbClr val="000000">
                    <a:alpha val="43137"/>
                  </a:srgbClr>
                </a:outerShdw>
              </a:effectLst>
            </a:endParaRPr>
          </a:p>
        </p:txBody>
      </p:sp>
      <p:sp>
        <p:nvSpPr>
          <p:cNvPr id="57" name="TextBox 56"/>
          <p:cNvSpPr txBox="1"/>
          <p:nvPr/>
        </p:nvSpPr>
        <p:spPr>
          <a:xfrm>
            <a:off x="6874265" y="2684241"/>
            <a:ext cx="565887" cy="995209"/>
          </a:xfrm>
          <a:prstGeom prst="rect">
            <a:avLst/>
          </a:prstGeom>
          <a:noFill/>
        </p:spPr>
        <p:txBody>
          <a:bodyPr wrap="square" rtlCol="0">
            <a:spAutoFit/>
          </a:bodyPr>
          <a:lstStyle>
            <a:defPPr>
              <a:defRPr lang="en-US"/>
            </a:defPPr>
            <a:lvl1pPr>
              <a:defRPr sz="4400" b="1">
                <a:solidFill>
                  <a:srgbClr val="FFFF00"/>
                </a:solidFill>
                <a:effectLst>
                  <a:glow rad="101600">
                    <a:schemeClr val="tx1">
                      <a:alpha val="60000"/>
                    </a:schemeClr>
                  </a:glow>
                  <a:outerShdw blurRad="38100" dist="38100" dir="2700000" algn="tl">
                    <a:srgbClr val="000000">
                      <a:alpha val="43137"/>
                    </a:srgbClr>
                  </a:outerShdw>
                </a:effectLst>
              </a:defRPr>
            </a:lvl1pPr>
          </a:lstStyle>
          <a:p>
            <a:r>
              <a:rPr lang="en-CA" sz="5867" dirty="0">
                <a:solidFill>
                  <a:srgbClr val="00FF00"/>
                </a:solidFill>
              </a:rPr>
              <a:t>T</a:t>
            </a:r>
            <a:endParaRPr lang="en-US" sz="5867" dirty="0">
              <a:solidFill>
                <a:srgbClr val="00FF00"/>
              </a:solidFill>
            </a:endParaRPr>
          </a:p>
        </p:txBody>
      </p:sp>
      <p:grpSp>
        <p:nvGrpSpPr>
          <p:cNvPr id="21" name="Group 20"/>
          <p:cNvGrpSpPr/>
          <p:nvPr/>
        </p:nvGrpSpPr>
        <p:grpSpPr>
          <a:xfrm>
            <a:off x="1103445" y="6093390"/>
            <a:ext cx="10631851" cy="431863"/>
            <a:chOff x="846584" y="6309320"/>
            <a:chExt cx="7973888" cy="431862"/>
          </a:xfrm>
        </p:grpSpPr>
        <p:pic>
          <p:nvPicPr>
            <p:cNvPr id="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84" y="6309320"/>
              <a:ext cx="7659200" cy="43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522" y="6309320"/>
              <a:ext cx="7429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8448997" y="6576020"/>
              <a:ext cx="371475" cy="165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grpSp>
      <p:sp>
        <p:nvSpPr>
          <p:cNvPr id="10" name="Rectangle 9"/>
          <p:cNvSpPr/>
          <p:nvPr/>
        </p:nvSpPr>
        <p:spPr>
          <a:xfrm>
            <a:off x="5951984" y="3741939"/>
            <a:ext cx="1536171"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Straight Arrow Connector 12"/>
          <p:cNvCxnSpPr/>
          <p:nvPr/>
        </p:nvCxnSpPr>
        <p:spPr>
          <a:xfrm flipH="1">
            <a:off x="5302283" y="4029972"/>
            <a:ext cx="1417787" cy="1991317"/>
          </a:xfrm>
          <a:prstGeom prst="straightConnector1">
            <a:avLst/>
          </a:prstGeom>
          <a:ln w="57150">
            <a:solidFill>
              <a:srgbClr val="FF00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817090" y="5564898"/>
            <a:ext cx="1056700" cy="461665"/>
          </a:xfrm>
          <a:prstGeom prst="rect">
            <a:avLst/>
          </a:prstGeom>
          <a:noFill/>
        </p:spPr>
        <p:txBody>
          <a:bodyPr wrap="none" rtlCol="0">
            <a:spAutoFit/>
          </a:bodyPr>
          <a:lstStyle/>
          <a:p>
            <a:r>
              <a:rPr lang="en-US" sz="2400" b="1" dirty="0">
                <a:solidFill>
                  <a:srgbClr val="00FFFF"/>
                </a:solidFill>
              </a:rPr>
              <a:t>demo2</a:t>
            </a:r>
          </a:p>
        </p:txBody>
      </p:sp>
    </p:spTree>
    <p:extLst>
      <p:ext uri="{BB962C8B-B14F-4D97-AF65-F5344CB8AC3E}">
        <p14:creationId xmlns:p14="http://schemas.microsoft.com/office/powerpoint/2010/main" val="341852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170"/>
                                        </p:tgtEl>
                                        <p:attrNameLst>
                                          <p:attrName>style.visibility</p:attrName>
                                        </p:attrNameLst>
                                      </p:cBhvr>
                                      <p:to>
                                        <p:strVal val="visible"/>
                                      </p:to>
                                    </p:set>
                                    <p:anim calcmode="lin" valueType="num">
                                      <p:cBhvr>
                                        <p:cTn id="21" dur="500" fill="hold"/>
                                        <p:tgtEl>
                                          <p:spTgt spid="7170"/>
                                        </p:tgtEl>
                                        <p:attrNameLst>
                                          <p:attrName>ppt_w</p:attrName>
                                        </p:attrNameLst>
                                      </p:cBhvr>
                                      <p:tavLst>
                                        <p:tav tm="0">
                                          <p:val>
                                            <p:fltVal val="0"/>
                                          </p:val>
                                        </p:tav>
                                        <p:tav tm="100000">
                                          <p:val>
                                            <p:strVal val="#ppt_w"/>
                                          </p:val>
                                        </p:tav>
                                      </p:tavLst>
                                    </p:anim>
                                    <p:anim calcmode="lin" valueType="num">
                                      <p:cBhvr>
                                        <p:cTn id="22" dur="500" fill="hold"/>
                                        <p:tgtEl>
                                          <p:spTgt spid="7170"/>
                                        </p:tgtEl>
                                        <p:attrNameLst>
                                          <p:attrName>ppt_h</p:attrName>
                                        </p:attrNameLst>
                                      </p:cBhvr>
                                      <p:tavLst>
                                        <p:tav tm="0">
                                          <p:val>
                                            <p:fltVal val="0"/>
                                          </p:val>
                                        </p:tav>
                                        <p:tav tm="100000">
                                          <p:val>
                                            <p:strVal val="#ppt_h"/>
                                          </p:val>
                                        </p:tav>
                                      </p:tavLst>
                                    </p:anim>
                                    <p:animEffect transition="in" filter="fade">
                                      <p:cBhvr>
                                        <p:cTn id="23" dur="500"/>
                                        <p:tgtEl>
                                          <p:spTgt spid="717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p:cTn id="33" dur="500" fill="hold"/>
                                        <p:tgtEl>
                                          <p:spTgt spid="57"/>
                                        </p:tgtEl>
                                        <p:attrNameLst>
                                          <p:attrName>ppt_w</p:attrName>
                                        </p:attrNameLst>
                                      </p:cBhvr>
                                      <p:tavLst>
                                        <p:tav tm="0">
                                          <p:val>
                                            <p:fltVal val="0"/>
                                          </p:val>
                                        </p:tav>
                                        <p:tav tm="100000">
                                          <p:val>
                                            <p:strVal val="#ppt_w"/>
                                          </p:val>
                                        </p:tav>
                                      </p:tavLst>
                                    </p:anim>
                                    <p:anim calcmode="lin" valueType="num">
                                      <p:cBhvr>
                                        <p:cTn id="34" dur="500" fill="hold"/>
                                        <p:tgtEl>
                                          <p:spTgt spid="57"/>
                                        </p:tgtEl>
                                        <p:attrNameLst>
                                          <p:attrName>ppt_h</p:attrName>
                                        </p:attrNameLst>
                                      </p:cBhvr>
                                      <p:tavLst>
                                        <p:tav tm="0">
                                          <p:val>
                                            <p:fltVal val="0"/>
                                          </p:val>
                                        </p:tav>
                                        <p:tav tm="100000">
                                          <p:val>
                                            <p:strVal val="#ppt_h"/>
                                          </p:val>
                                        </p:tav>
                                      </p:tavLst>
                                    </p:anim>
                                    <p:animEffect transition="in" filter="fad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up)">
                                      <p:cBhvr>
                                        <p:cTn id="51" dur="500"/>
                                        <p:tgtEl>
                                          <p:spTgt spid="13"/>
                                        </p:tgtEl>
                                      </p:cBhvr>
                                    </p:animEffect>
                                  </p:childTnLst>
                                </p:cTn>
                              </p:par>
                            </p:childTnLst>
                          </p:cTn>
                        </p:par>
                        <p:par>
                          <p:cTn id="52" fill="hold">
                            <p:stCondLst>
                              <p:cond delay="1000"/>
                            </p:stCondLst>
                            <p:childTnLst>
                              <p:par>
                                <p:cTn id="53" presetID="53" presetClass="entr" presetSubtype="16"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7170" grpId="0"/>
      <p:bldP spid="57"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C5F9E-CBE2-8754-C555-0C02D79991B3}"/>
              </a:ext>
            </a:extLst>
          </p:cNvPr>
          <p:cNvSpPr>
            <a:spLocks noGrp="1"/>
          </p:cNvSpPr>
          <p:nvPr>
            <p:ph type="title"/>
          </p:nvPr>
        </p:nvSpPr>
        <p:spPr>
          <a:xfrm>
            <a:off x="514818" y="340034"/>
            <a:ext cx="10972800" cy="571500"/>
          </a:xfrm>
        </p:spPr>
        <p:txBody>
          <a:bodyPr/>
          <a:lstStyle/>
          <a:p>
            <a:r>
              <a:rPr lang="en-US" dirty="0"/>
              <a:t>Class Variables </a:t>
            </a:r>
            <a:br>
              <a:rPr lang="en-US" dirty="0"/>
            </a:br>
            <a:r>
              <a:rPr lang="en-US" dirty="0"/>
              <a:t>(also called Static variables)</a:t>
            </a:r>
            <a:endParaRPr lang="en-CA" dirty="0"/>
          </a:p>
        </p:txBody>
      </p:sp>
      <p:sp>
        <p:nvSpPr>
          <p:cNvPr id="5" name="Text Placeholder 4">
            <a:extLst>
              <a:ext uri="{FF2B5EF4-FFF2-40B4-BE49-F238E27FC236}">
                <a16:creationId xmlns:a16="http://schemas.microsoft.com/office/drawing/2014/main" id="{6A436A8E-A7CF-6A38-F955-AC37F76814AA}"/>
              </a:ext>
            </a:extLst>
          </p:cNvPr>
          <p:cNvSpPr>
            <a:spLocks noGrp="1"/>
          </p:cNvSpPr>
          <p:nvPr>
            <p:ph type="body" sz="quarter" idx="11"/>
          </p:nvPr>
        </p:nvSpPr>
        <p:spPr>
          <a:xfrm>
            <a:off x="3410633" y="5250518"/>
            <a:ext cx="5502630" cy="571500"/>
          </a:xfrm>
        </p:spPr>
        <p:txBody>
          <a:bodyPr/>
          <a:lstStyle/>
          <a:p>
            <a:r>
              <a:rPr lang="en-US" dirty="0"/>
              <a:t>Week-04:learningstatic:Start, Student</a:t>
            </a:r>
            <a:endParaRPr lang="en-CA" dirty="0"/>
          </a:p>
        </p:txBody>
      </p:sp>
    </p:spTree>
    <p:extLst>
      <p:ext uri="{BB962C8B-B14F-4D97-AF65-F5344CB8AC3E}">
        <p14:creationId xmlns:p14="http://schemas.microsoft.com/office/powerpoint/2010/main" val="132482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Naming Getters and Setters</a:t>
            </a:r>
          </a:p>
        </p:txBody>
      </p:sp>
      <p:sp>
        <p:nvSpPr>
          <p:cNvPr id="3" name="Content Placeholder 2"/>
          <p:cNvSpPr>
            <a:spLocks noGrp="1"/>
          </p:cNvSpPr>
          <p:nvPr>
            <p:ph idx="1"/>
          </p:nvPr>
        </p:nvSpPr>
        <p:spPr>
          <a:xfrm>
            <a:off x="609600" y="1783357"/>
            <a:ext cx="10972800" cy="4525963"/>
          </a:xfrm>
        </p:spPr>
        <p:txBody>
          <a:bodyPr/>
          <a:lstStyle/>
          <a:p>
            <a:r>
              <a:rPr lang="en-CA" dirty="0"/>
              <a:t>If my variable is called counter,</a:t>
            </a:r>
          </a:p>
          <a:p>
            <a:pPr lvl="1"/>
            <a:r>
              <a:rPr lang="en-CA" dirty="0" err="1">
                <a:solidFill>
                  <a:srgbClr val="00FFFF"/>
                </a:solidFill>
              </a:rPr>
              <a:t>get</a:t>
            </a:r>
            <a:r>
              <a:rPr lang="en-CA" dirty="0" err="1"/>
              <a:t>Counter</a:t>
            </a:r>
            <a:endParaRPr lang="en-CA" dirty="0"/>
          </a:p>
          <a:p>
            <a:pPr lvl="1"/>
            <a:r>
              <a:rPr lang="en-CA" dirty="0" err="1">
                <a:solidFill>
                  <a:srgbClr val="00FFFF"/>
                </a:solidFill>
              </a:rPr>
              <a:t>set</a:t>
            </a:r>
            <a:r>
              <a:rPr lang="en-CA" dirty="0" err="1"/>
              <a:t>Counter</a:t>
            </a:r>
            <a:endParaRPr lang="en-CA" dirty="0"/>
          </a:p>
          <a:p>
            <a:r>
              <a:rPr lang="en-CA" dirty="0"/>
              <a:t>If my variable is a </a:t>
            </a:r>
            <a:r>
              <a:rPr lang="en-CA" dirty="0" err="1"/>
              <a:t>boolean</a:t>
            </a:r>
            <a:r>
              <a:rPr lang="en-CA" dirty="0"/>
              <a:t> called unlocked</a:t>
            </a:r>
          </a:p>
          <a:p>
            <a:pPr lvl="1"/>
            <a:r>
              <a:rPr lang="en-CA" dirty="0"/>
              <a:t>We can query this variable with</a:t>
            </a:r>
          </a:p>
          <a:p>
            <a:pPr lvl="1"/>
            <a:r>
              <a:rPr lang="en-CA" dirty="0" err="1">
                <a:solidFill>
                  <a:srgbClr val="00FFFF"/>
                </a:solidFill>
              </a:rPr>
              <a:t>is</a:t>
            </a:r>
            <a:r>
              <a:rPr lang="en-CA" dirty="0" err="1"/>
              <a:t>Unlocked</a:t>
            </a:r>
            <a:endParaRPr lang="en-CA" dirty="0"/>
          </a:p>
        </p:txBody>
      </p:sp>
    </p:spTree>
    <p:extLst>
      <p:ext uri="{BB962C8B-B14F-4D97-AF65-F5344CB8AC3E}">
        <p14:creationId xmlns:p14="http://schemas.microsoft.com/office/powerpoint/2010/main" val="1041290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24D2-3AAE-84F9-EC32-A6C59BB03489}"/>
              </a:ext>
            </a:extLst>
          </p:cNvPr>
          <p:cNvSpPr>
            <a:spLocks noGrp="1"/>
          </p:cNvSpPr>
          <p:nvPr>
            <p:ph type="title"/>
          </p:nvPr>
        </p:nvSpPr>
        <p:spPr/>
        <p:txBody>
          <a:bodyPr/>
          <a:lstStyle/>
          <a:p>
            <a:r>
              <a:rPr lang="en-US" dirty="0"/>
              <a:t>What exactly is an Exception?</a:t>
            </a:r>
            <a:endParaRPr lang="en-CA" dirty="0"/>
          </a:p>
        </p:txBody>
      </p:sp>
      <p:sp>
        <p:nvSpPr>
          <p:cNvPr id="8" name="Text Placeholder 7">
            <a:extLst>
              <a:ext uri="{FF2B5EF4-FFF2-40B4-BE49-F238E27FC236}">
                <a16:creationId xmlns:a16="http://schemas.microsoft.com/office/drawing/2014/main" id="{160AFF32-890B-64FF-A970-EBF3BF6988E6}"/>
              </a:ext>
            </a:extLst>
          </p:cNvPr>
          <p:cNvSpPr>
            <a:spLocks noGrp="1"/>
          </p:cNvSpPr>
          <p:nvPr>
            <p:ph type="body" sz="quarter" idx="11"/>
          </p:nvPr>
        </p:nvSpPr>
        <p:spPr>
          <a:xfrm>
            <a:off x="3776024" y="5657653"/>
            <a:ext cx="5031091" cy="571500"/>
          </a:xfrm>
        </p:spPr>
        <p:txBody>
          <a:bodyPr/>
          <a:lstStyle/>
          <a:p>
            <a:r>
              <a:rPr lang="en-US" dirty="0"/>
              <a:t>Week-04:learningexceptions:Start</a:t>
            </a:r>
            <a:endParaRPr lang="en-CA" dirty="0"/>
          </a:p>
        </p:txBody>
      </p:sp>
    </p:spTree>
    <p:extLst>
      <p:ext uri="{BB962C8B-B14F-4D97-AF65-F5344CB8AC3E}">
        <p14:creationId xmlns:p14="http://schemas.microsoft.com/office/powerpoint/2010/main" val="1702763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24D2-3AAE-84F9-EC32-A6C59BB03489}"/>
              </a:ext>
            </a:extLst>
          </p:cNvPr>
          <p:cNvSpPr>
            <a:spLocks noGrp="1"/>
          </p:cNvSpPr>
          <p:nvPr>
            <p:ph type="title"/>
          </p:nvPr>
        </p:nvSpPr>
        <p:spPr/>
        <p:txBody>
          <a:bodyPr/>
          <a:lstStyle/>
          <a:p>
            <a:r>
              <a:rPr lang="en-US" dirty="0"/>
              <a:t>What exactly is an Exception?</a:t>
            </a:r>
            <a:endParaRPr lang="en-CA" dirty="0"/>
          </a:p>
        </p:txBody>
      </p:sp>
      <p:sp>
        <p:nvSpPr>
          <p:cNvPr id="3" name="Content Placeholder 2">
            <a:extLst>
              <a:ext uri="{FF2B5EF4-FFF2-40B4-BE49-F238E27FC236}">
                <a16:creationId xmlns:a16="http://schemas.microsoft.com/office/drawing/2014/main" id="{EE8F3329-EE21-4F47-9E00-9555316F0F8C}"/>
              </a:ext>
            </a:extLst>
          </p:cNvPr>
          <p:cNvSpPr>
            <a:spLocks noGrp="1"/>
          </p:cNvSpPr>
          <p:nvPr>
            <p:ph idx="1"/>
          </p:nvPr>
        </p:nvSpPr>
        <p:spPr>
          <a:xfrm>
            <a:off x="609600" y="1316765"/>
            <a:ext cx="10972800" cy="2912335"/>
          </a:xfrm>
        </p:spPr>
        <p:txBody>
          <a:bodyPr/>
          <a:lstStyle/>
          <a:p>
            <a:r>
              <a:rPr lang="en-US" dirty="0"/>
              <a:t>Tell me everything you can about error?</a:t>
            </a:r>
            <a:endParaRPr lang="en-CA" dirty="0"/>
          </a:p>
        </p:txBody>
      </p:sp>
      <p:pic>
        <p:nvPicPr>
          <p:cNvPr id="9" name="Picture 8">
            <a:extLst>
              <a:ext uri="{FF2B5EF4-FFF2-40B4-BE49-F238E27FC236}">
                <a16:creationId xmlns:a16="http://schemas.microsoft.com/office/drawing/2014/main" id="{5A5103CC-9EBE-F915-70EC-5CF38A0A1D62}"/>
              </a:ext>
            </a:extLst>
          </p:cNvPr>
          <p:cNvPicPr>
            <a:picLocks noChangeAspect="1"/>
          </p:cNvPicPr>
          <p:nvPr/>
        </p:nvPicPr>
        <p:blipFill>
          <a:blip r:embed="rId3"/>
          <a:stretch>
            <a:fillRect/>
          </a:stretch>
        </p:blipFill>
        <p:spPr>
          <a:xfrm>
            <a:off x="952697" y="2424159"/>
            <a:ext cx="9832173" cy="2009681"/>
          </a:xfrm>
          <a:prstGeom prst="rect">
            <a:avLst/>
          </a:prstGeom>
        </p:spPr>
      </p:pic>
    </p:spTree>
    <p:extLst>
      <p:ext uri="{BB962C8B-B14F-4D97-AF65-F5344CB8AC3E}">
        <p14:creationId xmlns:p14="http://schemas.microsoft.com/office/powerpoint/2010/main" val="1894373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24D2-3AAE-84F9-EC32-A6C59BB03489}"/>
              </a:ext>
            </a:extLst>
          </p:cNvPr>
          <p:cNvSpPr>
            <a:spLocks noGrp="1"/>
          </p:cNvSpPr>
          <p:nvPr>
            <p:ph type="title"/>
          </p:nvPr>
        </p:nvSpPr>
        <p:spPr/>
        <p:txBody>
          <a:bodyPr/>
          <a:lstStyle/>
          <a:p>
            <a:r>
              <a:rPr lang="en-US" dirty="0"/>
              <a:t>What exactly is an Exception?</a:t>
            </a:r>
            <a:endParaRPr lang="en-CA" dirty="0"/>
          </a:p>
        </p:txBody>
      </p:sp>
      <p:sp>
        <p:nvSpPr>
          <p:cNvPr id="3" name="Content Placeholder 2">
            <a:extLst>
              <a:ext uri="{FF2B5EF4-FFF2-40B4-BE49-F238E27FC236}">
                <a16:creationId xmlns:a16="http://schemas.microsoft.com/office/drawing/2014/main" id="{EE8F3329-EE21-4F47-9E00-9555316F0F8C}"/>
              </a:ext>
            </a:extLst>
          </p:cNvPr>
          <p:cNvSpPr>
            <a:spLocks noGrp="1"/>
          </p:cNvSpPr>
          <p:nvPr>
            <p:ph idx="1"/>
          </p:nvPr>
        </p:nvSpPr>
        <p:spPr>
          <a:xfrm>
            <a:off x="1020073" y="3205620"/>
            <a:ext cx="10972800" cy="2912335"/>
          </a:xfrm>
        </p:spPr>
        <p:txBody>
          <a:bodyPr/>
          <a:lstStyle/>
          <a:p>
            <a:r>
              <a:rPr lang="en-US" dirty="0"/>
              <a:t>When we ‘throw’ an Exception Object, the JVM will stop execution of the program and display a ‘Stack Dump’</a:t>
            </a:r>
            <a:endParaRPr lang="en-CA" dirty="0"/>
          </a:p>
        </p:txBody>
      </p:sp>
      <p:pic>
        <p:nvPicPr>
          <p:cNvPr id="9" name="Picture 8">
            <a:extLst>
              <a:ext uri="{FF2B5EF4-FFF2-40B4-BE49-F238E27FC236}">
                <a16:creationId xmlns:a16="http://schemas.microsoft.com/office/drawing/2014/main" id="{5A5103CC-9EBE-F915-70EC-5CF38A0A1D62}"/>
              </a:ext>
            </a:extLst>
          </p:cNvPr>
          <p:cNvPicPr>
            <a:picLocks noChangeAspect="1"/>
          </p:cNvPicPr>
          <p:nvPr/>
        </p:nvPicPr>
        <p:blipFill>
          <a:blip r:embed="rId3"/>
          <a:stretch>
            <a:fillRect/>
          </a:stretch>
        </p:blipFill>
        <p:spPr>
          <a:xfrm>
            <a:off x="1020073" y="1019605"/>
            <a:ext cx="9832173" cy="2009681"/>
          </a:xfrm>
          <a:prstGeom prst="rect">
            <a:avLst/>
          </a:prstGeom>
        </p:spPr>
      </p:pic>
      <p:pic>
        <p:nvPicPr>
          <p:cNvPr id="5" name="Picture 4">
            <a:extLst>
              <a:ext uri="{FF2B5EF4-FFF2-40B4-BE49-F238E27FC236}">
                <a16:creationId xmlns:a16="http://schemas.microsoft.com/office/drawing/2014/main" id="{E1228929-8704-1953-7594-09C6E844CD04}"/>
              </a:ext>
            </a:extLst>
          </p:cNvPr>
          <p:cNvPicPr>
            <a:picLocks noChangeAspect="1"/>
          </p:cNvPicPr>
          <p:nvPr/>
        </p:nvPicPr>
        <p:blipFill>
          <a:blip r:embed="rId4"/>
          <a:stretch>
            <a:fillRect/>
          </a:stretch>
        </p:blipFill>
        <p:spPr>
          <a:xfrm>
            <a:off x="1988092" y="5592278"/>
            <a:ext cx="8947883" cy="794124"/>
          </a:xfrm>
          <a:prstGeom prst="rect">
            <a:avLst/>
          </a:prstGeom>
        </p:spPr>
      </p:pic>
      <p:cxnSp>
        <p:nvCxnSpPr>
          <p:cNvPr id="7" name="Straight Arrow Connector 6">
            <a:extLst>
              <a:ext uri="{FF2B5EF4-FFF2-40B4-BE49-F238E27FC236}">
                <a16:creationId xmlns:a16="http://schemas.microsoft.com/office/drawing/2014/main" id="{AC53D62C-BCEA-91B2-EF40-AA861C683C03}"/>
              </a:ext>
            </a:extLst>
          </p:cNvPr>
          <p:cNvCxnSpPr>
            <a:cxnSpLocks/>
          </p:cNvCxnSpPr>
          <p:nvPr/>
        </p:nvCxnSpPr>
        <p:spPr>
          <a:xfrm flipH="1" flipV="1">
            <a:off x="2723949" y="2799519"/>
            <a:ext cx="1189196" cy="593758"/>
          </a:xfrm>
          <a:prstGeom prst="straightConnector1">
            <a:avLst/>
          </a:prstGeom>
          <a:ln w="57150">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FEF373F-B459-A15D-0F0B-9843CDCC45D6}"/>
              </a:ext>
            </a:extLst>
          </p:cNvPr>
          <p:cNvCxnSpPr>
            <a:cxnSpLocks/>
          </p:cNvCxnSpPr>
          <p:nvPr/>
        </p:nvCxnSpPr>
        <p:spPr>
          <a:xfrm>
            <a:off x="5342021" y="5082139"/>
            <a:ext cx="753979" cy="510139"/>
          </a:xfrm>
          <a:prstGeom prst="straightConnector1">
            <a:avLst/>
          </a:prstGeom>
          <a:ln w="57150">
            <a:solidFill>
              <a:srgbClr val="FF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591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B8A68E-3CDD-3824-7B6D-02AB98E8D75F}"/>
              </a:ext>
            </a:extLst>
          </p:cNvPr>
          <p:cNvSpPr>
            <a:spLocks noGrp="1"/>
          </p:cNvSpPr>
          <p:nvPr>
            <p:ph type="title"/>
          </p:nvPr>
        </p:nvSpPr>
        <p:spPr/>
        <p:txBody>
          <a:bodyPr/>
          <a:lstStyle/>
          <a:p>
            <a:r>
              <a:rPr lang="en-US" dirty="0"/>
              <a:t>Data Shadowing our pizza</a:t>
            </a:r>
            <a:endParaRPr lang="en-CA" dirty="0"/>
          </a:p>
        </p:txBody>
      </p:sp>
      <p:sp>
        <p:nvSpPr>
          <p:cNvPr id="4" name="Text Placeholder 3">
            <a:extLst>
              <a:ext uri="{FF2B5EF4-FFF2-40B4-BE49-F238E27FC236}">
                <a16:creationId xmlns:a16="http://schemas.microsoft.com/office/drawing/2014/main" id="{2343845A-5C27-C550-91BA-31FFB21A15A6}"/>
              </a:ext>
            </a:extLst>
          </p:cNvPr>
          <p:cNvSpPr>
            <a:spLocks noGrp="1"/>
          </p:cNvSpPr>
          <p:nvPr>
            <p:ph type="body" sz="quarter" idx="11"/>
          </p:nvPr>
        </p:nvSpPr>
        <p:spPr/>
        <p:txBody>
          <a:bodyPr/>
          <a:lstStyle/>
          <a:p>
            <a:r>
              <a:rPr lang="en-US" dirty="0"/>
              <a:t>Week-04:pizza:Start</a:t>
            </a:r>
            <a:endParaRPr lang="en-CA" dirty="0"/>
          </a:p>
        </p:txBody>
      </p:sp>
      <p:pic>
        <p:nvPicPr>
          <p:cNvPr id="5" name="Picture 2" descr="Image result for pizza slice">
            <a:extLst>
              <a:ext uri="{FF2B5EF4-FFF2-40B4-BE49-F238E27FC236}">
                <a16:creationId xmlns:a16="http://schemas.microsoft.com/office/drawing/2014/main" id="{47F1D4AC-7E19-EF2F-2E2E-71F9944A5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83" y="4785717"/>
            <a:ext cx="3057842" cy="1666869"/>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081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B1FD55-746D-0B06-A2CD-B523A8FF0FE5}"/>
              </a:ext>
            </a:extLst>
          </p:cNvPr>
          <p:cNvSpPr>
            <a:spLocks noGrp="1"/>
          </p:cNvSpPr>
          <p:nvPr>
            <p:ph type="body" sz="quarter" idx="10"/>
          </p:nvPr>
        </p:nvSpPr>
        <p:spPr/>
        <p:txBody>
          <a:bodyPr>
            <a:normAutofit fontScale="92500" lnSpcReduction="20000"/>
          </a:bodyPr>
          <a:lstStyle/>
          <a:p>
            <a:r>
              <a:rPr lang="en-US" dirty="0"/>
              <a:t>Remember: </a:t>
            </a:r>
          </a:p>
          <a:p>
            <a:pPr lvl="1"/>
            <a:r>
              <a:rPr lang="en-US" dirty="0"/>
              <a:t>If two variable names collide, the JVM will always choose the variable with the smallest scope (usually the local variable).</a:t>
            </a:r>
          </a:p>
          <a:p>
            <a:pPr lvl="1"/>
            <a:r>
              <a:rPr lang="en-US" dirty="0"/>
              <a:t>The </a:t>
            </a:r>
            <a:r>
              <a:rPr lang="en-US" dirty="0">
                <a:solidFill>
                  <a:srgbClr val="FF00FF"/>
                </a:solidFill>
              </a:rPr>
              <a:t>this. </a:t>
            </a:r>
            <a:r>
              <a:rPr lang="en-US" dirty="0"/>
              <a:t>keyword allows you to force the JVM to use the instance variable instead</a:t>
            </a:r>
          </a:p>
          <a:p>
            <a:pPr lvl="1"/>
            <a:r>
              <a:rPr lang="en-US" dirty="0"/>
              <a:t> They picked the word </a:t>
            </a:r>
            <a:r>
              <a:rPr lang="en-US" dirty="0">
                <a:solidFill>
                  <a:srgbClr val="FF00FF"/>
                </a:solidFill>
              </a:rPr>
              <a:t>this</a:t>
            </a:r>
            <a:r>
              <a:rPr lang="en-US" dirty="0"/>
              <a:t> because we are referring to instance variables and methods in </a:t>
            </a:r>
            <a:r>
              <a:rPr lang="en-US" i="1" dirty="0">
                <a:solidFill>
                  <a:srgbClr val="FF00FF"/>
                </a:solidFill>
              </a:rPr>
              <a:t>this</a:t>
            </a:r>
            <a:r>
              <a:rPr lang="en-US" dirty="0"/>
              <a:t> object</a:t>
            </a:r>
          </a:p>
          <a:p>
            <a:pPr lvl="1"/>
            <a:r>
              <a:rPr lang="en-US" dirty="0"/>
              <a:t>In </a:t>
            </a:r>
            <a:r>
              <a:rPr lang="en-US" i="1" dirty="0"/>
              <a:t>this</a:t>
            </a:r>
            <a:r>
              <a:rPr lang="en-US" dirty="0"/>
              <a:t> (no pun intended) course will mostly use </a:t>
            </a:r>
            <a:r>
              <a:rPr lang="en-US" dirty="0">
                <a:solidFill>
                  <a:srgbClr val="FF00FF"/>
                </a:solidFill>
              </a:rPr>
              <a:t>this</a:t>
            </a:r>
            <a:r>
              <a:rPr lang="en-US" dirty="0"/>
              <a:t> in setters and constructors </a:t>
            </a:r>
            <a:endParaRPr lang="en-CA" dirty="0"/>
          </a:p>
        </p:txBody>
      </p:sp>
      <p:sp>
        <p:nvSpPr>
          <p:cNvPr id="2" name="Title 1">
            <a:extLst>
              <a:ext uri="{FF2B5EF4-FFF2-40B4-BE49-F238E27FC236}">
                <a16:creationId xmlns:a16="http://schemas.microsoft.com/office/drawing/2014/main" id="{525FC9B4-AB2D-892E-8DD9-DDB17B7D3ACA}"/>
              </a:ext>
            </a:extLst>
          </p:cNvPr>
          <p:cNvSpPr>
            <a:spLocks noGrp="1"/>
          </p:cNvSpPr>
          <p:nvPr>
            <p:ph type="title"/>
          </p:nvPr>
        </p:nvSpPr>
        <p:spPr/>
        <p:txBody>
          <a:bodyPr/>
          <a:lstStyle/>
          <a:p>
            <a:r>
              <a:rPr lang="en-US" dirty="0"/>
              <a:t>Data Shadowing</a:t>
            </a:r>
            <a:endParaRPr lang="en-CA" dirty="0"/>
          </a:p>
        </p:txBody>
      </p:sp>
    </p:spTree>
    <p:extLst>
      <p:ext uri="{BB962C8B-B14F-4D97-AF65-F5344CB8AC3E}">
        <p14:creationId xmlns:p14="http://schemas.microsoft.com/office/powerpoint/2010/main" val="3508310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9D272F-B537-59F1-86DC-221C9B54775D}"/>
              </a:ext>
            </a:extLst>
          </p:cNvPr>
          <p:cNvSpPr>
            <a:spLocks noGrp="1"/>
          </p:cNvSpPr>
          <p:nvPr>
            <p:ph type="title"/>
          </p:nvPr>
        </p:nvSpPr>
        <p:spPr/>
        <p:txBody>
          <a:bodyPr/>
          <a:lstStyle/>
          <a:p>
            <a:r>
              <a:rPr lang="en-US" dirty="0"/>
              <a:t>yourturn2</a:t>
            </a:r>
            <a:endParaRPr lang="en-CA" dirty="0"/>
          </a:p>
        </p:txBody>
      </p:sp>
      <p:sp>
        <p:nvSpPr>
          <p:cNvPr id="5" name="TextBox 4">
            <a:extLst>
              <a:ext uri="{FF2B5EF4-FFF2-40B4-BE49-F238E27FC236}">
                <a16:creationId xmlns:a16="http://schemas.microsoft.com/office/drawing/2014/main" id="{DA37D1F6-A14A-A691-885D-2B1CA687773C}"/>
              </a:ext>
            </a:extLst>
          </p:cNvPr>
          <p:cNvSpPr txBox="1"/>
          <p:nvPr/>
        </p:nvSpPr>
        <p:spPr>
          <a:xfrm>
            <a:off x="11123526" y="6400800"/>
            <a:ext cx="930063" cy="369332"/>
          </a:xfrm>
          <a:prstGeom prst="rect">
            <a:avLst/>
          </a:prstGeom>
          <a:noFill/>
        </p:spPr>
        <p:txBody>
          <a:bodyPr wrap="none" rtlCol="0">
            <a:spAutoFit/>
          </a:bodyPr>
          <a:lstStyle/>
          <a:p>
            <a:pPr algn="l"/>
            <a:r>
              <a:rPr lang="en-US" b="1" dirty="0">
                <a:solidFill>
                  <a:schemeClr val="bg1"/>
                </a:solidFill>
              </a:rPr>
              <a:t>10 mins</a:t>
            </a:r>
            <a:endParaRPr lang="en-CA" b="1" dirty="0" err="1">
              <a:solidFill>
                <a:schemeClr val="bg1"/>
              </a:solidFill>
            </a:endParaRPr>
          </a:p>
        </p:txBody>
      </p:sp>
    </p:spTree>
    <p:extLst>
      <p:ext uri="{BB962C8B-B14F-4D97-AF65-F5344CB8AC3E}">
        <p14:creationId xmlns:p14="http://schemas.microsoft.com/office/powerpoint/2010/main" val="3523093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3619-B6F5-08D9-73BC-4B235EDF0F2A}"/>
              </a:ext>
            </a:extLst>
          </p:cNvPr>
          <p:cNvSpPr>
            <a:spLocks noGrp="1"/>
          </p:cNvSpPr>
          <p:nvPr>
            <p:ph type="title"/>
          </p:nvPr>
        </p:nvSpPr>
        <p:spPr/>
        <p:txBody>
          <a:bodyPr/>
          <a:lstStyle/>
          <a:p>
            <a:r>
              <a:rPr lang="en-US" dirty="0"/>
              <a:t>What was the first pillar of OOP again?</a:t>
            </a:r>
            <a:endParaRPr lang="en-CA" dirty="0"/>
          </a:p>
        </p:txBody>
      </p:sp>
      <p:sp>
        <p:nvSpPr>
          <p:cNvPr id="3" name="Content Placeholder 2">
            <a:extLst>
              <a:ext uri="{FF2B5EF4-FFF2-40B4-BE49-F238E27FC236}">
                <a16:creationId xmlns:a16="http://schemas.microsoft.com/office/drawing/2014/main" id="{B9D175FF-E18A-98E2-4045-7C56FAE6DD74}"/>
              </a:ext>
            </a:extLst>
          </p:cNvPr>
          <p:cNvSpPr>
            <a:spLocks noGrp="1"/>
          </p:cNvSpPr>
          <p:nvPr>
            <p:ph idx="1"/>
          </p:nvPr>
        </p:nvSpPr>
        <p:spPr/>
        <p:txBody>
          <a:bodyPr>
            <a:normAutofit fontScale="92500" lnSpcReduction="20000"/>
          </a:bodyPr>
          <a:lstStyle/>
          <a:p>
            <a:r>
              <a:rPr lang="en-US" dirty="0">
                <a:effectLst>
                  <a:glow rad="101600">
                    <a:srgbClr val="FF00FF">
                      <a:alpha val="60000"/>
                    </a:srgbClr>
                  </a:glow>
                  <a:outerShdw blurRad="38100" dist="38100" dir="2700000" algn="tl">
                    <a:srgbClr val="000000">
                      <a:alpha val="43137"/>
                    </a:srgbClr>
                  </a:outerShdw>
                </a:effectLst>
              </a:rPr>
              <a:t>Abstraction:</a:t>
            </a:r>
          </a:p>
          <a:p>
            <a:pPr lvl="1"/>
            <a:r>
              <a:rPr lang="en-US" dirty="0"/>
              <a:t>The goal of abstraction is to reduce the complexity of our code by reducing our perspective or simplifying our model.</a:t>
            </a:r>
          </a:p>
          <a:p>
            <a:pPr lvl="1"/>
            <a:r>
              <a:rPr lang="en-US" dirty="0"/>
              <a:t>Only dealing with what is important to us in this particular situation.</a:t>
            </a:r>
          </a:p>
          <a:p>
            <a:pPr lvl="1"/>
            <a:r>
              <a:rPr lang="en-US" dirty="0"/>
              <a:t>Only showing what is important</a:t>
            </a:r>
          </a:p>
          <a:p>
            <a:pPr lvl="1"/>
            <a:r>
              <a:rPr lang="en-US" dirty="0"/>
              <a:t>More about abstraction when we learn about Inheritance</a:t>
            </a:r>
            <a:endParaRPr lang="en-CA" dirty="0"/>
          </a:p>
        </p:txBody>
      </p:sp>
    </p:spTree>
    <p:extLst>
      <p:ext uri="{BB962C8B-B14F-4D97-AF65-F5344CB8AC3E}">
        <p14:creationId xmlns:p14="http://schemas.microsoft.com/office/powerpoint/2010/main" val="217835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OOP Principle #2:  Encapsulation</a:t>
            </a:r>
          </a:p>
        </p:txBody>
      </p:sp>
      <p:sp>
        <p:nvSpPr>
          <p:cNvPr id="3" name="Content Placeholder 2"/>
          <p:cNvSpPr>
            <a:spLocks noGrp="1"/>
          </p:cNvSpPr>
          <p:nvPr>
            <p:ph idx="1"/>
          </p:nvPr>
        </p:nvSpPr>
        <p:spPr>
          <a:xfrm>
            <a:off x="0" y="1892830"/>
            <a:ext cx="5438395" cy="3090961"/>
          </a:xfrm>
        </p:spPr>
        <p:txBody>
          <a:bodyPr>
            <a:normAutofit/>
          </a:bodyPr>
          <a:lstStyle/>
          <a:p>
            <a:pPr lvl="1"/>
            <a:r>
              <a:rPr lang="en-US" dirty="0"/>
              <a:t>getters (</a:t>
            </a:r>
            <a:r>
              <a:rPr lang="en-US" dirty="0" err="1"/>
              <a:t>accessors</a:t>
            </a:r>
            <a:r>
              <a:rPr lang="en-US" dirty="0"/>
              <a:t>)</a:t>
            </a:r>
          </a:p>
          <a:p>
            <a:pPr lvl="1"/>
            <a:r>
              <a:rPr lang="en-US" dirty="0"/>
              <a:t>setters (</a:t>
            </a:r>
            <a:r>
              <a:rPr lang="en-US" dirty="0" err="1"/>
              <a:t>mutators</a:t>
            </a:r>
            <a:r>
              <a:rPr lang="en-US" dirty="0"/>
              <a:t>)</a:t>
            </a:r>
          </a:p>
          <a:p>
            <a:pPr lvl="1"/>
            <a:r>
              <a:rPr lang="en-US" dirty="0"/>
              <a:t>other member methods</a:t>
            </a:r>
          </a:p>
          <a:p>
            <a:pPr lvl="1"/>
            <a:endParaRPr lang="en-US" dirty="0"/>
          </a:p>
        </p:txBody>
      </p:sp>
      <p:sp>
        <p:nvSpPr>
          <p:cNvPr id="4" name="Right Arrow 3"/>
          <p:cNvSpPr/>
          <p:nvPr/>
        </p:nvSpPr>
        <p:spPr>
          <a:xfrm>
            <a:off x="5039883" y="2484915"/>
            <a:ext cx="2208245" cy="1440160"/>
          </a:xfrm>
          <a:prstGeom prst="rightArrow">
            <a:avLst/>
          </a:prstGeom>
          <a:solidFill>
            <a:srgbClr val="003300"/>
          </a:solidFill>
          <a:ln>
            <a:solidFill>
              <a:srgbClr val="00FF00"/>
            </a:solidFill>
          </a:ln>
          <a:effectLst>
            <a:glow rad="127000">
              <a:srgbClr val="00FF00">
                <a:alpha val="35000"/>
              </a:srgbClr>
            </a:glow>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p:cNvSpPr txBox="1"/>
          <p:nvPr/>
        </p:nvSpPr>
        <p:spPr>
          <a:xfrm>
            <a:off x="9883362" y="2354263"/>
            <a:ext cx="1301959" cy="1241237"/>
          </a:xfrm>
          <a:prstGeom prst="rect">
            <a:avLst/>
          </a:prstGeom>
          <a:noFill/>
        </p:spPr>
        <p:txBody>
          <a:bodyPr wrap="none" rtlCol="0">
            <a:spAutoFit/>
          </a:bodyPr>
          <a:lstStyle/>
          <a:p>
            <a:r>
              <a:rPr lang="en-US" sz="3733" b="1" dirty="0">
                <a:solidFill>
                  <a:srgbClr val="00FF00"/>
                </a:solidFill>
                <a:effectLst>
                  <a:outerShdw blurRad="38100" dist="38100" dir="2700000" algn="tl">
                    <a:srgbClr val="000000">
                      <a:alpha val="43137"/>
                    </a:srgbClr>
                  </a:outerShdw>
                </a:effectLst>
              </a:rPr>
              <a:t>name</a:t>
            </a:r>
          </a:p>
          <a:p>
            <a:r>
              <a:rPr lang="en-US" sz="3733" b="1" dirty="0">
                <a:solidFill>
                  <a:srgbClr val="00FF00"/>
                </a:solidFill>
                <a:effectLst>
                  <a:outerShdw blurRad="38100" dist="38100" dir="2700000" algn="tl">
                    <a:srgbClr val="000000">
                      <a:alpha val="43137"/>
                    </a:srgbClr>
                  </a:outerShdw>
                </a:effectLst>
              </a:rPr>
              <a:t>age</a:t>
            </a:r>
          </a:p>
        </p:txBody>
      </p:sp>
      <p:sp>
        <p:nvSpPr>
          <p:cNvPr id="6" name="Rectangle 5"/>
          <p:cNvSpPr/>
          <p:nvPr/>
        </p:nvSpPr>
        <p:spPr>
          <a:xfrm>
            <a:off x="9537124" y="2177165"/>
            <a:ext cx="2208245" cy="24002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7" name="Picture 3" descr="C:\Users\ITSC\AppData\Local\Microsoft\Windows\Temporary Internet Files\Content.IE5\40UZZWB1\MC900198606[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665263" y="1807745"/>
            <a:ext cx="2162772" cy="27945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13136" y="5295013"/>
            <a:ext cx="11275651" cy="502766"/>
          </a:xfrm>
          <a:prstGeom prst="rect">
            <a:avLst/>
          </a:prstGeom>
          <a:noFill/>
        </p:spPr>
        <p:txBody>
          <a:bodyPr wrap="none" rtlCol="0">
            <a:spAutoFit/>
          </a:bodyPr>
          <a:lstStyle/>
          <a:p>
            <a:r>
              <a:rPr lang="en-US" sz="2667" b="1" dirty="0">
                <a:solidFill>
                  <a:srgbClr val="00FF00"/>
                </a:solidFill>
                <a:effectLst>
                  <a:outerShdw blurRad="38100" dist="38100" dir="2700000" algn="tl">
                    <a:srgbClr val="000000">
                      <a:alpha val="43137"/>
                    </a:srgbClr>
                  </a:outerShdw>
                </a:effectLst>
              </a:rPr>
              <a:t>We never expose our instance variables to other classes unless they are final.</a:t>
            </a:r>
          </a:p>
        </p:txBody>
      </p:sp>
      <p:sp>
        <p:nvSpPr>
          <p:cNvPr id="10" name="TextBox 9"/>
          <p:cNvSpPr txBox="1"/>
          <p:nvPr/>
        </p:nvSpPr>
        <p:spPr>
          <a:xfrm>
            <a:off x="622365" y="5879741"/>
            <a:ext cx="11043280" cy="523220"/>
          </a:xfrm>
          <a:prstGeom prst="rect">
            <a:avLst/>
          </a:prstGeom>
          <a:noFill/>
        </p:spPr>
        <p:txBody>
          <a:bodyPr wrap="none" rtlCol="0">
            <a:spAutoFit/>
          </a:bodyPr>
          <a:lstStyle/>
          <a:p>
            <a:r>
              <a:rPr lang="en-US" sz="2800" b="1" dirty="0">
                <a:solidFill>
                  <a:schemeClr val="bg1"/>
                </a:solidFill>
                <a:effectLst>
                  <a:glow rad="101600">
                    <a:srgbClr val="FF00FF">
                      <a:alpha val="60000"/>
                    </a:srgbClr>
                  </a:glow>
                  <a:outerShdw blurRad="38100" dist="38100" dir="2700000" algn="tl">
                    <a:srgbClr val="000000">
                      <a:alpha val="43137"/>
                    </a:srgbClr>
                  </a:outerShdw>
                </a:effectLst>
              </a:rPr>
              <a:t>Any object that wants to access our object must do it through methods.</a:t>
            </a:r>
          </a:p>
        </p:txBody>
      </p:sp>
    </p:spTree>
    <p:extLst>
      <p:ext uri="{BB962C8B-B14F-4D97-AF65-F5344CB8AC3E}">
        <p14:creationId xmlns:p14="http://schemas.microsoft.com/office/powerpoint/2010/main" val="3417032010"/>
      </p:ext>
    </p:extLst>
  </p:cSld>
  <p:clrMapOvr>
    <a:masterClrMapping/>
  </p:clrMapOvr>
  <mc:AlternateContent xmlns:mc="http://schemas.openxmlformats.org/markup-compatibility/2006" xmlns:p14="http://schemas.microsoft.com/office/powerpoint/2010/main">
    <mc:Choice Requires="p14">
      <p:transition spd="slow" p14:dur="800">
        <p14:gallery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Encapsulation</a:t>
            </a:r>
            <a:endParaRPr lang="en-US" dirty="0"/>
          </a:p>
        </p:txBody>
      </p:sp>
      <p:sp>
        <p:nvSpPr>
          <p:cNvPr id="3" name="Rectangle 2"/>
          <p:cNvSpPr/>
          <p:nvPr/>
        </p:nvSpPr>
        <p:spPr>
          <a:xfrm>
            <a:off x="3695733" y="3044957"/>
            <a:ext cx="4416491" cy="2880320"/>
          </a:xfrm>
          <a:prstGeom prst="rect">
            <a:avLst/>
          </a:prstGeom>
          <a:solidFill>
            <a:srgbClr val="1C1C1C"/>
          </a:solidFill>
          <a:ln>
            <a:solidFill>
              <a:schemeClr val="tx1"/>
            </a:solidFill>
          </a:ln>
          <a:scene3d>
            <a:camera prst="orthographicFront"/>
            <a:lightRig rig="threePt" dir="t"/>
          </a:scene3d>
          <a:sp3d extrusionH="977900">
            <a:bevelT h="241300"/>
            <a:bevelB/>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effectLst>
                <a:outerShdw blurRad="38100" dist="38100" dir="2700000" algn="tl">
                  <a:srgbClr val="000000">
                    <a:alpha val="43137"/>
                  </a:srgbClr>
                </a:outerShdw>
              </a:effectLst>
            </a:endParaRPr>
          </a:p>
        </p:txBody>
      </p:sp>
      <p:sp>
        <p:nvSpPr>
          <p:cNvPr id="8" name="Rectangle 7"/>
          <p:cNvSpPr/>
          <p:nvPr/>
        </p:nvSpPr>
        <p:spPr>
          <a:xfrm>
            <a:off x="431371" y="932723"/>
            <a:ext cx="11137237" cy="1938992"/>
          </a:xfrm>
          <a:prstGeom prst="rect">
            <a:avLst/>
          </a:prstGeom>
        </p:spPr>
        <p:txBody>
          <a:bodyPr wrap="square">
            <a:spAutoFit/>
          </a:bodyPr>
          <a:lstStyle/>
          <a:p>
            <a:r>
              <a:rPr lang="en-CA" sz="2400" b="1" dirty="0">
                <a:solidFill>
                  <a:schemeClr val="bg1"/>
                </a:solidFill>
                <a:effectLst>
                  <a:outerShdw blurRad="38100" dist="38100" dir="2700000" algn="tl">
                    <a:srgbClr val="000000">
                      <a:alpha val="43137"/>
                    </a:srgbClr>
                  </a:outerShdw>
                </a:effectLst>
              </a:rPr>
              <a:t>Pig Latin is a constructed </a:t>
            </a:r>
            <a:r>
              <a:rPr lang="en-CA" sz="2400" b="1" dirty="0">
                <a:solidFill>
                  <a:schemeClr val="bg1"/>
                </a:solidFill>
                <a:effectLst>
                  <a:outerShdw blurRad="38100" dist="38100" dir="2700000" algn="tl">
                    <a:srgbClr val="000000">
                      <a:alpha val="43137"/>
                    </a:srgbClr>
                  </a:outerShdw>
                </a:effectLst>
                <a:hlinkClick r:id="rId3" tooltip="Language game"/>
              </a:rPr>
              <a:t>language game</a:t>
            </a:r>
            <a:r>
              <a:rPr lang="en-CA" sz="2400" b="1" dirty="0">
                <a:solidFill>
                  <a:schemeClr val="bg1"/>
                </a:solidFill>
                <a:effectLst>
                  <a:outerShdw blurRad="38100" dist="38100" dir="2700000" algn="tl">
                    <a:srgbClr val="000000">
                      <a:alpha val="43137"/>
                    </a:srgbClr>
                  </a:outerShdw>
                </a:effectLst>
              </a:rPr>
              <a:t> where words in </a:t>
            </a:r>
            <a:r>
              <a:rPr lang="en-CA" sz="2400" b="1" dirty="0">
                <a:solidFill>
                  <a:schemeClr val="bg1"/>
                </a:solidFill>
                <a:effectLst>
                  <a:outerShdw blurRad="38100" dist="38100" dir="2700000" algn="tl">
                    <a:srgbClr val="000000">
                      <a:alpha val="43137"/>
                    </a:srgbClr>
                  </a:outerShdw>
                </a:effectLst>
                <a:hlinkClick r:id="rId4" tooltip="English language"/>
              </a:rPr>
              <a:t>English</a:t>
            </a:r>
            <a:r>
              <a:rPr lang="en-CA" sz="2400" b="1" dirty="0">
                <a:solidFill>
                  <a:schemeClr val="bg1"/>
                </a:solidFill>
                <a:effectLst>
                  <a:outerShdw blurRad="38100" dist="38100" dir="2700000" algn="tl">
                    <a:srgbClr val="000000">
                      <a:alpha val="43137"/>
                    </a:srgbClr>
                  </a:outerShdw>
                </a:effectLst>
              </a:rPr>
              <a:t> are altered according to a simple set of rules. Pig Latin takes the first consonant (or </a:t>
            </a:r>
            <a:r>
              <a:rPr lang="en-CA" sz="2400" b="1" dirty="0">
                <a:solidFill>
                  <a:schemeClr val="bg1"/>
                </a:solidFill>
                <a:effectLst>
                  <a:outerShdw blurRad="38100" dist="38100" dir="2700000" algn="tl">
                    <a:srgbClr val="000000">
                      <a:alpha val="43137"/>
                    </a:srgbClr>
                  </a:outerShdw>
                </a:effectLst>
                <a:hlinkClick r:id="rId5" tooltip="Consonant cluster"/>
              </a:rPr>
              <a:t>consonant cluster</a:t>
            </a:r>
            <a:r>
              <a:rPr lang="en-CA" sz="2400" b="1" dirty="0">
                <a:solidFill>
                  <a:schemeClr val="bg1"/>
                </a:solidFill>
                <a:effectLst>
                  <a:outerShdw blurRad="38100" dist="38100" dir="2700000" algn="tl">
                    <a:srgbClr val="000000">
                      <a:alpha val="43137"/>
                    </a:srgbClr>
                  </a:outerShdw>
                </a:effectLst>
              </a:rPr>
              <a:t>) of an English word, moves it to the end of the word and </a:t>
            </a:r>
            <a:r>
              <a:rPr lang="en-CA" sz="2400" b="1" dirty="0">
                <a:solidFill>
                  <a:schemeClr val="bg1"/>
                </a:solidFill>
                <a:effectLst>
                  <a:outerShdw blurRad="38100" dist="38100" dir="2700000" algn="tl">
                    <a:srgbClr val="000000">
                      <a:alpha val="43137"/>
                    </a:srgbClr>
                  </a:outerShdw>
                </a:effectLst>
                <a:hlinkClick r:id="rId6" tooltip="Suffix"/>
              </a:rPr>
              <a:t>suffixes</a:t>
            </a:r>
            <a:r>
              <a:rPr lang="en-CA" sz="2400" b="1" dirty="0">
                <a:solidFill>
                  <a:schemeClr val="bg1"/>
                </a:solidFill>
                <a:effectLst>
                  <a:outerShdw blurRad="38100" dist="38100" dir="2700000" algn="tl">
                    <a:srgbClr val="000000">
                      <a:alpha val="43137"/>
                    </a:srgbClr>
                  </a:outerShdw>
                </a:effectLst>
              </a:rPr>
              <a:t> an </a:t>
            </a:r>
            <a:r>
              <a:rPr lang="en-CA" sz="2400" b="1" i="1" dirty="0">
                <a:solidFill>
                  <a:schemeClr val="bg1"/>
                </a:solidFill>
                <a:effectLst>
                  <a:outerShdw blurRad="38100" dist="38100" dir="2700000" algn="tl">
                    <a:srgbClr val="000000">
                      <a:alpha val="43137"/>
                    </a:srgbClr>
                  </a:outerShdw>
                </a:effectLst>
              </a:rPr>
              <a:t>ay</a:t>
            </a:r>
            <a:r>
              <a:rPr lang="en-CA" sz="2400" b="1" dirty="0">
                <a:solidFill>
                  <a:schemeClr val="bg1"/>
                </a:solidFill>
                <a:effectLst>
                  <a:outerShdw blurRad="38100" dist="38100" dir="2700000" algn="tl">
                    <a:srgbClr val="000000">
                      <a:alpha val="43137"/>
                    </a:srgbClr>
                  </a:outerShdw>
                </a:effectLst>
              </a:rPr>
              <a:t> (IPA [</a:t>
            </a:r>
            <a:r>
              <a:rPr lang="en-CA" sz="2400" b="1" dirty="0" err="1">
                <a:solidFill>
                  <a:schemeClr val="bg1"/>
                </a:solidFill>
                <a:effectLst>
                  <a:outerShdw blurRad="38100" dist="38100" dir="2700000" algn="tl">
                    <a:srgbClr val="000000">
                      <a:alpha val="43137"/>
                    </a:srgbClr>
                  </a:outerShdw>
                </a:effectLst>
              </a:rPr>
              <a:t>eɪ</a:t>
            </a:r>
            <a:r>
              <a:rPr lang="en-CA" sz="2400" b="1" dirty="0">
                <a:solidFill>
                  <a:schemeClr val="bg1"/>
                </a:solidFill>
                <a:effectLst>
                  <a:outerShdw blurRad="38100" dist="38100" dir="2700000" algn="tl">
                    <a:srgbClr val="000000">
                      <a:alpha val="43137"/>
                    </a:srgbClr>
                  </a:outerShdw>
                </a:effectLst>
              </a:rPr>
              <a:t>]) (for example, </a:t>
            </a:r>
            <a:r>
              <a:rPr lang="en-CA" sz="2400" b="1" i="1" dirty="0">
                <a:solidFill>
                  <a:schemeClr val="bg1"/>
                </a:solidFill>
                <a:effectLst>
                  <a:outerShdw blurRad="38100" dist="38100" dir="2700000" algn="tl">
                    <a:srgbClr val="000000">
                      <a:alpha val="43137"/>
                    </a:srgbClr>
                  </a:outerShdw>
                </a:effectLst>
              </a:rPr>
              <a:t>pig</a:t>
            </a:r>
            <a:r>
              <a:rPr lang="en-CA" sz="2400" b="1" dirty="0">
                <a:solidFill>
                  <a:schemeClr val="bg1"/>
                </a:solidFill>
                <a:effectLst>
                  <a:outerShdw blurRad="38100" dist="38100" dir="2700000" algn="tl">
                    <a:srgbClr val="000000">
                      <a:alpha val="43137"/>
                    </a:srgbClr>
                  </a:outerShdw>
                </a:effectLst>
              </a:rPr>
              <a:t> yields </a:t>
            </a:r>
            <a:r>
              <a:rPr lang="en-CA" sz="2400" b="1" i="1" dirty="0" err="1">
                <a:solidFill>
                  <a:schemeClr val="bg1"/>
                </a:solidFill>
                <a:effectLst>
                  <a:outerShdw blurRad="38100" dist="38100" dir="2700000" algn="tl">
                    <a:srgbClr val="000000">
                      <a:alpha val="43137"/>
                    </a:srgbClr>
                  </a:outerShdw>
                </a:effectLst>
              </a:rPr>
              <a:t>igpay</a:t>
            </a:r>
            <a:r>
              <a:rPr lang="en-CA" sz="2400" b="1" dirty="0">
                <a:solidFill>
                  <a:schemeClr val="bg1"/>
                </a:solidFill>
                <a:effectLst>
                  <a:outerShdw blurRad="38100" dist="38100" dir="2700000" algn="tl">
                    <a:srgbClr val="000000">
                      <a:alpha val="43137"/>
                    </a:srgbClr>
                  </a:outerShdw>
                </a:effectLst>
              </a:rPr>
              <a:t>, </a:t>
            </a:r>
            <a:r>
              <a:rPr lang="en-CA" sz="2400" b="1" i="1" dirty="0">
                <a:solidFill>
                  <a:schemeClr val="bg1"/>
                </a:solidFill>
                <a:effectLst>
                  <a:outerShdw blurRad="38100" dist="38100" dir="2700000" algn="tl">
                    <a:srgbClr val="000000">
                      <a:alpha val="43137"/>
                    </a:srgbClr>
                  </a:outerShdw>
                </a:effectLst>
              </a:rPr>
              <a:t>banana</a:t>
            </a:r>
            <a:r>
              <a:rPr lang="en-CA" sz="2400" b="1" dirty="0">
                <a:solidFill>
                  <a:schemeClr val="bg1"/>
                </a:solidFill>
                <a:effectLst>
                  <a:outerShdw blurRad="38100" dist="38100" dir="2700000" algn="tl">
                    <a:srgbClr val="000000">
                      <a:alpha val="43137"/>
                    </a:srgbClr>
                  </a:outerShdw>
                </a:effectLst>
              </a:rPr>
              <a:t> yields </a:t>
            </a:r>
            <a:r>
              <a:rPr lang="en-CA" sz="2400" b="1" i="1" dirty="0" err="1">
                <a:solidFill>
                  <a:schemeClr val="bg1"/>
                </a:solidFill>
                <a:effectLst>
                  <a:outerShdw blurRad="38100" dist="38100" dir="2700000" algn="tl">
                    <a:srgbClr val="000000">
                      <a:alpha val="43137"/>
                    </a:srgbClr>
                  </a:outerShdw>
                </a:effectLst>
              </a:rPr>
              <a:t>ananabay</a:t>
            </a:r>
            <a:r>
              <a:rPr lang="en-CA" sz="2400" b="1" dirty="0">
                <a:solidFill>
                  <a:schemeClr val="bg1"/>
                </a:solidFill>
                <a:effectLst>
                  <a:outerShdw blurRad="38100" dist="38100" dir="2700000" algn="tl">
                    <a:srgbClr val="000000">
                      <a:alpha val="43137"/>
                    </a:srgbClr>
                  </a:outerShdw>
                </a:effectLst>
              </a:rPr>
              <a:t>, and </a:t>
            </a:r>
            <a:r>
              <a:rPr lang="en-CA" sz="2400" b="1" i="1" dirty="0">
                <a:solidFill>
                  <a:schemeClr val="bg1"/>
                </a:solidFill>
                <a:effectLst>
                  <a:outerShdw blurRad="38100" dist="38100" dir="2700000" algn="tl">
                    <a:srgbClr val="000000">
                      <a:alpha val="43137"/>
                    </a:srgbClr>
                  </a:outerShdw>
                </a:effectLst>
              </a:rPr>
              <a:t>trash</a:t>
            </a:r>
            <a:r>
              <a:rPr lang="en-CA" sz="2400" b="1" dirty="0">
                <a:solidFill>
                  <a:schemeClr val="bg1"/>
                </a:solidFill>
                <a:effectLst>
                  <a:outerShdw blurRad="38100" dist="38100" dir="2700000" algn="tl">
                    <a:srgbClr val="000000">
                      <a:alpha val="43137"/>
                    </a:srgbClr>
                  </a:outerShdw>
                </a:effectLst>
              </a:rPr>
              <a:t> yields </a:t>
            </a:r>
            <a:r>
              <a:rPr lang="en-CA" sz="2400" b="1" i="1" dirty="0" err="1">
                <a:solidFill>
                  <a:schemeClr val="bg1"/>
                </a:solidFill>
                <a:effectLst>
                  <a:outerShdw blurRad="38100" dist="38100" dir="2700000" algn="tl">
                    <a:srgbClr val="000000">
                      <a:alpha val="43137"/>
                    </a:srgbClr>
                  </a:outerShdw>
                </a:effectLst>
              </a:rPr>
              <a:t>rashtay</a:t>
            </a:r>
            <a:r>
              <a:rPr lang="en-CA" sz="2400" b="1" dirty="0">
                <a:solidFill>
                  <a:schemeClr val="bg1"/>
                </a:solidFill>
                <a:effectLst>
                  <a:outerShdw blurRad="38100" dist="38100" dir="2700000" algn="tl">
                    <a:srgbClr val="000000">
                      <a:alpha val="43137"/>
                    </a:srgbClr>
                  </a:outerShdw>
                </a:effectLst>
              </a:rPr>
              <a:t>).</a:t>
            </a:r>
            <a:endParaRPr lang="en-US" sz="2400" b="1" dirty="0">
              <a:solidFill>
                <a:schemeClr val="bg1"/>
              </a:solidFill>
              <a:effectLst>
                <a:outerShdw blurRad="38100" dist="38100" dir="2700000" algn="tl">
                  <a:srgbClr val="000000">
                    <a:alpha val="43137"/>
                  </a:srgbClr>
                </a:outerShdw>
              </a:effectLst>
            </a:endParaRPr>
          </a:p>
        </p:txBody>
      </p:sp>
      <p:sp>
        <p:nvSpPr>
          <p:cNvPr id="9" name="TextBox 8"/>
          <p:cNvSpPr txBox="1"/>
          <p:nvPr/>
        </p:nvSpPr>
        <p:spPr>
          <a:xfrm>
            <a:off x="223150" y="3883501"/>
            <a:ext cx="2749471" cy="666786"/>
          </a:xfrm>
          <a:prstGeom prst="rect">
            <a:avLst/>
          </a:prstGeom>
          <a:noFill/>
        </p:spPr>
        <p:txBody>
          <a:bodyPr wrap="none" rtlCol="0">
            <a:spAutoFit/>
          </a:bodyPr>
          <a:lstStyle/>
          <a:p>
            <a:r>
              <a:rPr lang="en-US" sz="3733" b="1" dirty="0">
                <a:solidFill>
                  <a:schemeClr val="bg1"/>
                </a:solidFill>
                <a:effectLst>
                  <a:outerShdw blurRad="38100" dist="38100" dir="2700000" algn="tl">
                    <a:srgbClr val="000000">
                      <a:alpha val="43137"/>
                    </a:srgbClr>
                  </a:outerShdw>
                </a:effectLst>
              </a:rPr>
              <a:t>Study Hard!</a:t>
            </a:r>
          </a:p>
        </p:txBody>
      </p:sp>
      <p:sp>
        <p:nvSpPr>
          <p:cNvPr id="10" name="Down Arrow 9"/>
          <p:cNvSpPr/>
          <p:nvPr/>
        </p:nvSpPr>
        <p:spPr>
          <a:xfrm>
            <a:off x="5327915" y="2468894"/>
            <a:ext cx="864096" cy="511796"/>
          </a:xfrm>
          <a:prstGeom prst="downArrow">
            <a:avLst/>
          </a:prstGeom>
          <a:solidFill>
            <a:srgbClr val="1C1C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2" name="Straight Arrow Connector 11"/>
          <p:cNvCxnSpPr/>
          <p:nvPr/>
        </p:nvCxnSpPr>
        <p:spPr>
          <a:xfrm>
            <a:off x="3039859" y="4251285"/>
            <a:ext cx="655875" cy="0"/>
          </a:xfrm>
          <a:prstGeom prst="straightConnector1">
            <a:avLst/>
          </a:prstGeom>
          <a:ln w="57150">
            <a:solidFill>
              <a:srgbClr val="FF00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112224" y="4251285"/>
            <a:ext cx="576064" cy="0"/>
          </a:xfrm>
          <a:prstGeom prst="straightConnector1">
            <a:avLst/>
          </a:prstGeom>
          <a:ln w="57150">
            <a:solidFill>
              <a:srgbClr val="FF00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688289" y="3841096"/>
            <a:ext cx="3360215" cy="666786"/>
          </a:xfrm>
          <a:prstGeom prst="rect">
            <a:avLst/>
          </a:prstGeom>
          <a:noFill/>
        </p:spPr>
        <p:txBody>
          <a:bodyPr wrap="none" rtlCol="0">
            <a:spAutoFit/>
          </a:bodyPr>
          <a:lstStyle/>
          <a:p>
            <a:r>
              <a:rPr lang="en-US" sz="3733" b="1" dirty="0" err="1">
                <a:solidFill>
                  <a:schemeClr val="bg1"/>
                </a:solidFill>
                <a:effectLst>
                  <a:outerShdw blurRad="38100" dist="38100" dir="2700000" algn="tl">
                    <a:srgbClr val="000000">
                      <a:alpha val="43137"/>
                    </a:srgbClr>
                  </a:outerShdw>
                </a:effectLst>
              </a:rPr>
              <a:t>udystay</a:t>
            </a:r>
            <a:r>
              <a:rPr lang="en-US" sz="3733" b="1" dirty="0">
                <a:solidFill>
                  <a:schemeClr val="bg1"/>
                </a:solidFill>
                <a:effectLst>
                  <a:outerShdw blurRad="38100" dist="38100" dir="2700000" algn="tl">
                    <a:srgbClr val="000000">
                      <a:alpha val="43137"/>
                    </a:srgbClr>
                  </a:outerShdw>
                </a:effectLst>
              </a:rPr>
              <a:t> </a:t>
            </a:r>
            <a:r>
              <a:rPr lang="en-US" sz="3733" b="1" dirty="0" err="1">
                <a:solidFill>
                  <a:schemeClr val="bg1"/>
                </a:solidFill>
                <a:effectLst>
                  <a:outerShdw blurRad="38100" dist="38100" dir="2700000" algn="tl">
                    <a:srgbClr val="000000">
                      <a:alpha val="43137"/>
                    </a:srgbClr>
                  </a:outerShdw>
                </a:effectLst>
              </a:rPr>
              <a:t>ardhay</a:t>
            </a:r>
            <a:endParaRPr lang="en-US" sz="3733" b="1" dirty="0">
              <a:solidFill>
                <a:schemeClr val="bg1"/>
              </a:solidFill>
              <a:effectLst>
                <a:outerShdw blurRad="38100" dist="38100" dir="2700000" algn="tl">
                  <a:srgbClr val="000000">
                    <a:alpha val="43137"/>
                  </a:srgbClr>
                </a:outerShdw>
              </a:effectLst>
            </a:endParaRPr>
          </a:p>
        </p:txBody>
      </p:sp>
      <p:sp>
        <p:nvSpPr>
          <p:cNvPr id="23" name="12-Point Star 22"/>
          <p:cNvSpPr/>
          <p:nvPr/>
        </p:nvSpPr>
        <p:spPr>
          <a:xfrm>
            <a:off x="4039640" y="3332989"/>
            <a:ext cx="1248139" cy="1248139"/>
          </a:xfrm>
          <a:prstGeom prst="star12">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12-Point Star 23"/>
          <p:cNvSpPr/>
          <p:nvPr/>
        </p:nvSpPr>
        <p:spPr>
          <a:xfrm>
            <a:off x="4908497" y="4010649"/>
            <a:ext cx="1248139" cy="1248139"/>
          </a:xfrm>
          <a:prstGeom prst="star12">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12-Point Star 24"/>
          <p:cNvSpPr/>
          <p:nvPr/>
        </p:nvSpPr>
        <p:spPr>
          <a:xfrm>
            <a:off x="5908035" y="3608245"/>
            <a:ext cx="1248139" cy="1248139"/>
          </a:xfrm>
          <a:prstGeom prst="star12">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12-Point Star 25"/>
          <p:cNvSpPr/>
          <p:nvPr/>
        </p:nvSpPr>
        <p:spPr>
          <a:xfrm>
            <a:off x="6547357" y="4485117"/>
            <a:ext cx="1248139" cy="1248139"/>
          </a:xfrm>
          <a:prstGeom prst="star12">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p:cNvSpPr txBox="1"/>
          <p:nvPr/>
        </p:nvSpPr>
        <p:spPr>
          <a:xfrm>
            <a:off x="4663710" y="6171502"/>
            <a:ext cx="6022803" cy="461665"/>
          </a:xfrm>
          <a:prstGeom prst="rect">
            <a:avLst/>
          </a:prstGeom>
          <a:noFill/>
        </p:spPr>
        <p:txBody>
          <a:bodyPr wrap="none" rtlCol="0">
            <a:spAutoFit/>
          </a:bodyPr>
          <a:lstStyle/>
          <a:p>
            <a:r>
              <a:rPr lang="en-US" sz="2400" b="1" dirty="0">
                <a:solidFill>
                  <a:srgbClr val="00FF00"/>
                </a:solidFill>
                <a:effectLst>
                  <a:outerShdw blurRad="38100" dist="38100" dir="2700000" algn="tl">
                    <a:srgbClr val="000000">
                      <a:alpha val="43137"/>
                    </a:srgbClr>
                  </a:outerShdw>
                </a:effectLst>
              </a:rPr>
              <a:t>Black box (hides the implementation details)</a:t>
            </a:r>
          </a:p>
        </p:txBody>
      </p:sp>
      <p:cxnSp>
        <p:nvCxnSpPr>
          <p:cNvPr id="30" name="Straight Arrow Connector 29"/>
          <p:cNvCxnSpPr/>
          <p:nvPr/>
        </p:nvCxnSpPr>
        <p:spPr>
          <a:xfrm flipH="1" flipV="1">
            <a:off x="4048233" y="5931476"/>
            <a:ext cx="492595" cy="480051"/>
          </a:xfrm>
          <a:prstGeom prst="straightConnector1">
            <a:avLst/>
          </a:prstGeom>
          <a:ln w="5715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95006" y="4634719"/>
            <a:ext cx="2208245" cy="2308324"/>
          </a:xfrm>
          <a:prstGeom prst="rect">
            <a:avLst/>
          </a:prstGeom>
          <a:noFill/>
        </p:spPr>
        <p:txBody>
          <a:bodyPr wrap="square" rtlCol="0">
            <a:spAutoFit/>
          </a:bodyPr>
          <a:lstStyle/>
          <a:p>
            <a:r>
              <a:rPr lang="en-US" sz="2400" b="1" dirty="0">
                <a:solidFill>
                  <a:srgbClr val="FF33CC"/>
                </a:solidFill>
              </a:rPr>
              <a:t>This is our object…it was built using the code that we wrote in the Class</a:t>
            </a:r>
          </a:p>
        </p:txBody>
      </p:sp>
      <p:cxnSp>
        <p:nvCxnSpPr>
          <p:cNvPr id="17" name="Straight Arrow Connector 16"/>
          <p:cNvCxnSpPr/>
          <p:nvPr/>
        </p:nvCxnSpPr>
        <p:spPr>
          <a:xfrm flipV="1">
            <a:off x="2587184" y="5258789"/>
            <a:ext cx="1012539" cy="443217"/>
          </a:xfrm>
          <a:prstGeom prst="straightConnector1">
            <a:avLst/>
          </a:prstGeom>
          <a:ln w="57150">
            <a:solidFill>
              <a:srgbClr val="FF00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99917"/>
      </p:ext>
    </p:extLst>
  </p:cSld>
  <p:clrMapOvr>
    <a:masterClrMapping/>
  </p:clrMapOvr>
  <mc:AlternateContent xmlns:mc="http://schemas.openxmlformats.org/markup-compatibility/2006" xmlns:p14="http://schemas.microsoft.com/office/powerpoint/2010/main">
    <mc:Choice Requires="p14">
      <p:transition spd="slow" p14:dur="8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500"/>
                            </p:stCondLst>
                            <p:childTnLst>
                              <p:par>
                                <p:cTn id="15" presetID="8" presetClass="emph" presetSubtype="0" fill="hold" grpId="0" nodeType="afterEffect">
                                  <p:stCondLst>
                                    <p:cond delay="0"/>
                                  </p:stCondLst>
                                  <p:childTnLst>
                                    <p:animRot by="21600000">
                                      <p:cBhvr>
                                        <p:cTn id="16" dur="2000" fill="hold"/>
                                        <p:tgtEl>
                                          <p:spTgt spid="23"/>
                                        </p:tgtEl>
                                        <p:attrNameLst>
                                          <p:attrName>r</p:attrName>
                                        </p:attrNameLst>
                                      </p:cBhvr>
                                    </p:animRot>
                                  </p:childTnLst>
                                </p:cTn>
                              </p:par>
                              <p:par>
                                <p:cTn id="17" presetID="8" presetClass="emph" presetSubtype="0" fill="hold" grpId="0" nodeType="withEffect">
                                  <p:stCondLst>
                                    <p:cond delay="0"/>
                                  </p:stCondLst>
                                  <p:childTnLst>
                                    <p:animRot by="21600000">
                                      <p:cBhvr>
                                        <p:cTn id="18" dur="2000" fill="hold"/>
                                        <p:tgtEl>
                                          <p:spTgt spid="24"/>
                                        </p:tgtEl>
                                        <p:attrNameLst>
                                          <p:attrName>r</p:attrName>
                                        </p:attrNameLst>
                                      </p:cBhvr>
                                    </p:animRot>
                                  </p:childTnLst>
                                </p:cTn>
                              </p:par>
                              <p:par>
                                <p:cTn id="19" presetID="8" presetClass="emph" presetSubtype="0" fill="hold" grpId="0" nodeType="withEffect">
                                  <p:stCondLst>
                                    <p:cond delay="0"/>
                                  </p:stCondLst>
                                  <p:childTnLst>
                                    <p:animRot by="21600000">
                                      <p:cBhvr>
                                        <p:cTn id="20" dur="2000" fill="hold"/>
                                        <p:tgtEl>
                                          <p:spTgt spid="25"/>
                                        </p:tgtEl>
                                        <p:attrNameLst>
                                          <p:attrName>r</p:attrName>
                                        </p:attrNameLst>
                                      </p:cBhvr>
                                    </p:animRot>
                                  </p:childTnLst>
                                </p:cTn>
                              </p:par>
                              <p:par>
                                <p:cTn id="21" presetID="8" presetClass="emph" presetSubtype="0" fill="hold" grpId="0" nodeType="withEffect">
                                  <p:stCondLst>
                                    <p:cond delay="0"/>
                                  </p:stCondLst>
                                  <p:childTnLst>
                                    <p:animRot by="21600000">
                                      <p:cBhvr>
                                        <p:cTn id="22" dur="2000" fill="hold"/>
                                        <p:tgtEl>
                                          <p:spTgt spid="26"/>
                                        </p:tgtEl>
                                        <p:attrNameLst>
                                          <p:attrName>r</p:attrName>
                                        </p:attrNameLst>
                                      </p:cBhvr>
                                    </p:animRo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par>
                          <p:cTn id="27" fill="hold">
                            <p:stCondLst>
                              <p:cond delay="4000"/>
                            </p:stCondLst>
                            <p:childTnLst>
                              <p:par>
                                <p:cTn id="28" presetID="2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3" grpId="0" animBg="1"/>
      <p:bldP spid="24" grpId="0" animBg="1"/>
      <p:bldP spid="25" grpId="0" animBg="1"/>
      <p:bldP spid="26"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D31304C-F720-E97C-1CFB-865CA2887872}"/>
              </a:ext>
            </a:extLst>
          </p:cNvPr>
          <p:cNvSpPr txBox="1"/>
          <p:nvPr/>
        </p:nvSpPr>
        <p:spPr>
          <a:xfrm>
            <a:off x="10338057" y="740651"/>
            <a:ext cx="1479031" cy="4524315"/>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endParaRPr lang="en-CA" sz="900" dirty="0"/>
          </a:p>
        </p:txBody>
      </p:sp>
      <p:sp>
        <p:nvSpPr>
          <p:cNvPr id="11" name="Rectangle 10">
            <a:extLst>
              <a:ext uri="{FF2B5EF4-FFF2-40B4-BE49-F238E27FC236}">
                <a16:creationId xmlns:a16="http://schemas.microsoft.com/office/drawing/2014/main" id="{B0038251-E169-BB3A-67C2-695FFA9FC2D9}"/>
              </a:ext>
            </a:extLst>
          </p:cNvPr>
          <p:cNvSpPr/>
          <p:nvPr/>
        </p:nvSpPr>
        <p:spPr>
          <a:xfrm>
            <a:off x="208369" y="4264351"/>
            <a:ext cx="2515580" cy="2320934"/>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b="1" dirty="0">
              <a:effectLst>
                <a:outerShdw blurRad="38100" dist="38100" dir="2700000" algn="tl">
                  <a:srgbClr val="000000">
                    <a:alpha val="43137"/>
                  </a:srgbClr>
                </a:outerShdw>
              </a:effectLst>
            </a:endParaRPr>
          </a:p>
          <a:p>
            <a:pPr algn="ctr"/>
            <a:endParaRPr lang="en-CA" sz="1350" b="1" dirty="0">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FCEF00B5-4E71-CAE9-3390-B9ACA808F78F}"/>
              </a:ext>
            </a:extLst>
          </p:cNvPr>
          <p:cNvSpPr/>
          <p:nvPr/>
        </p:nvSpPr>
        <p:spPr>
          <a:xfrm>
            <a:off x="560783" y="6058470"/>
            <a:ext cx="1769403" cy="401687"/>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s1 = @</a:t>
            </a:r>
          </a:p>
          <a:p>
            <a:pPr algn="ctr"/>
            <a:endParaRPr lang="en-CA" sz="1350" b="1" dirty="0">
              <a:effectLst>
                <a:outerShdw blurRad="38100" dist="38100" dir="2700000" algn="tl">
                  <a:srgbClr val="000000">
                    <a:alpha val="43137"/>
                  </a:srgbClr>
                </a:outerShdw>
              </a:effectLst>
            </a:endParaRPr>
          </a:p>
        </p:txBody>
      </p:sp>
      <p:cxnSp>
        <p:nvCxnSpPr>
          <p:cNvPr id="10" name="Straight Arrow Connector 9">
            <a:extLst>
              <a:ext uri="{FF2B5EF4-FFF2-40B4-BE49-F238E27FC236}">
                <a16:creationId xmlns:a16="http://schemas.microsoft.com/office/drawing/2014/main" id="{2C7ABA61-CBB1-0417-4985-146FF41F0823}"/>
              </a:ext>
            </a:extLst>
          </p:cNvPr>
          <p:cNvCxnSpPr>
            <a:cxnSpLocks/>
          </p:cNvCxnSpPr>
          <p:nvPr/>
        </p:nvCxnSpPr>
        <p:spPr>
          <a:xfrm flipV="1">
            <a:off x="1799924" y="5933342"/>
            <a:ext cx="4296076" cy="325971"/>
          </a:xfrm>
          <a:prstGeom prst="straightConnector1">
            <a:avLst/>
          </a:prstGeom>
          <a:ln w="3810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7A54D3E-59EF-6A59-6FFE-AAAFC32F159D}"/>
              </a:ext>
            </a:extLst>
          </p:cNvPr>
          <p:cNvSpPr/>
          <p:nvPr/>
        </p:nvSpPr>
        <p:spPr>
          <a:xfrm>
            <a:off x="560783" y="5466879"/>
            <a:ext cx="1769403" cy="401687"/>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s2 = @</a:t>
            </a:r>
          </a:p>
          <a:p>
            <a:pPr algn="ctr"/>
            <a:endParaRPr lang="en-CA" sz="1350" b="1" dirty="0">
              <a:effectLst>
                <a:outerShdw blurRad="38100" dist="38100" dir="2700000" algn="tl">
                  <a:srgbClr val="000000">
                    <a:alpha val="43137"/>
                  </a:srgbClr>
                </a:outerShdw>
              </a:effectLst>
            </a:endParaRPr>
          </a:p>
        </p:txBody>
      </p:sp>
      <p:grpSp>
        <p:nvGrpSpPr>
          <p:cNvPr id="26" name="Group 25">
            <a:extLst>
              <a:ext uri="{FF2B5EF4-FFF2-40B4-BE49-F238E27FC236}">
                <a16:creationId xmlns:a16="http://schemas.microsoft.com/office/drawing/2014/main" id="{B3DFE301-779D-159B-D331-66F3A5E42FF4}"/>
              </a:ext>
            </a:extLst>
          </p:cNvPr>
          <p:cNvGrpSpPr/>
          <p:nvPr/>
        </p:nvGrpSpPr>
        <p:grpSpPr>
          <a:xfrm>
            <a:off x="3824135" y="3951923"/>
            <a:ext cx="1931545" cy="1605208"/>
            <a:chOff x="5807967" y="4784678"/>
            <a:chExt cx="2592289" cy="2274017"/>
          </a:xfrm>
        </p:grpSpPr>
        <p:sp>
          <p:nvSpPr>
            <p:cNvPr id="27" name="Rectangle 26">
              <a:extLst>
                <a:ext uri="{FF2B5EF4-FFF2-40B4-BE49-F238E27FC236}">
                  <a16:creationId xmlns:a16="http://schemas.microsoft.com/office/drawing/2014/main" id="{59D7D289-F29B-95E6-A99F-473F2F576BB5}"/>
                </a:ext>
              </a:extLst>
            </p:cNvPr>
            <p:cNvSpPr/>
            <p:nvPr/>
          </p:nvSpPr>
          <p:spPr>
            <a:xfrm>
              <a:off x="5807968" y="4784678"/>
              <a:ext cx="2592288" cy="372511"/>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glow rad="101600">
                      <a:schemeClr val="tx1">
                        <a:alpha val="60000"/>
                      </a:schemeClr>
                    </a:glow>
                    <a:outerShdw blurRad="38100" dist="38100" dir="2700000" algn="tl">
                      <a:srgbClr val="000000">
                        <a:alpha val="43137"/>
                      </a:srgbClr>
                    </a:outerShdw>
                  </a:effectLst>
                </a:rPr>
                <a:t>Student</a:t>
              </a:r>
              <a:endParaRPr lang="en-CA" sz="1200" b="1" dirty="0">
                <a:effectLst>
                  <a:glow rad="101600">
                    <a:schemeClr val="tx1">
                      <a:alpha val="60000"/>
                    </a:schemeClr>
                  </a:glow>
                  <a:outerShdw blurRad="38100" dist="38100" dir="2700000" algn="tl">
                    <a:srgbClr val="000000">
                      <a:alpha val="43137"/>
                    </a:srgbClr>
                  </a:outerShdw>
                </a:effectLst>
              </a:endParaRPr>
            </a:p>
          </p:txBody>
        </p:sp>
        <p:sp>
          <p:nvSpPr>
            <p:cNvPr id="28" name="Rectangle 27">
              <a:extLst>
                <a:ext uri="{FF2B5EF4-FFF2-40B4-BE49-F238E27FC236}">
                  <a16:creationId xmlns:a16="http://schemas.microsoft.com/office/drawing/2014/main" id="{C2DED936-5084-CBEB-AAB0-D75C8A2F1536}"/>
                </a:ext>
              </a:extLst>
            </p:cNvPr>
            <p:cNvSpPr/>
            <p:nvPr/>
          </p:nvSpPr>
          <p:spPr>
            <a:xfrm>
              <a:off x="5807968" y="5157191"/>
              <a:ext cx="2592288" cy="118142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name = “Bart”</a:t>
              </a:r>
            </a:p>
            <a:p>
              <a:r>
                <a:rPr lang="en-US" sz="1600" b="1" dirty="0" err="1">
                  <a:solidFill>
                    <a:schemeClr val="bg1"/>
                  </a:solidFill>
                  <a:effectLst>
                    <a:glow rad="101600">
                      <a:schemeClr val="tx1">
                        <a:alpha val="60000"/>
                      </a:schemeClr>
                    </a:glow>
                    <a:outerShdw blurRad="38100" dist="38100" dir="2700000" algn="tl">
                      <a:srgbClr val="000000">
                        <a:alpha val="43137"/>
                      </a:srgbClr>
                    </a:outerShdw>
                  </a:effectLst>
                </a:rPr>
                <a:t>studentID</a:t>
              </a:r>
              <a:r>
                <a:rPr lang="en-US" sz="1600" b="1" dirty="0">
                  <a:solidFill>
                    <a:schemeClr val="bg1"/>
                  </a:solidFill>
                  <a:effectLst>
                    <a:glow rad="101600">
                      <a:schemeClr val="tx1">
                        <a:alpha val="60000"/>
                      </a:schemeClr>
                    </a:glow>
                    <a:outerShdw blurRad="38100" dist="38100" dir="2700000" algn="tl">
                      <a:srgbClr val="000000">
                        <a:alpha val="43137"/>
                      </a:srgbClr>
                    </a:outerShdw>
                  </a:effectLst>
                </a:rPr>
                <a:t> = 1928</a:t>
              </a:r>
            </a:p>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School = “Sheridan”</a:t>
              </a:r>
            </a:p>
          </p:txBody>
        </p:sp>
        <p:sp>
          <p:nvSpPr>
            <p:cNvPr id="29" name="Rectangle 28">
              <a:extLst>
                <a:ext uri="{FF2B5EF4-FFF2-40B4-BE49-F238E27FC236}">
                  <a16:creationId xmlns:a16="http://schemas.microsoft.com/office/drawing/2014/main" id="{D6923C3E-5DFE-61EC-BB10-35577EDBCF08}"/>
                </a:ext>
              </a:extLst>
            </p:cNvPr>
            <p:cNvSpPr/>
            <p:nvPr/>
          </p:nvSpPr>
          <p:spPr>
            <a:xfrm>
              <a:off x="5807967" y="6338615"/>
              <a:ext cx="2592288" cy="72008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effectLst>
                    <a:glow rad="101600">
                      <a:schemeClr val="tx1">
                        <a:alpha val="60000"/>
                      </a:schemeClr>
                    </a:glow>
                    <a:outerShdw blurRad="38100" dist="38100" dir="2700000" algn="tl">
                      <a:srgbClr val="000000">
                        <a:alpha val="43137"/>
                      </a:srgbClr>
                    </a:outerShdw>
                  </a:effectLst>
                </a:rPr>
                <a:t>Study (String subject):void</a:t>
              </a:r>
              <a:endParaRPr lang="en-CA" sz="1200" b="1" dirty="0">
                <a:solidFill>
                  <a:schemeClr val="bg1"/>
                </a:solidFill>
                <a:effectLst>
                  <a:glow rad="101600">
                    <a:schemeClr val="tx1">
                      <a:alpha val="60000"/>
                    </a:schemeClr>
                  </a:glow>
                  <a:outerShdw blurRad="38100" dist="38100" dir="2700000" algn="tl">
                    <a:srgbClr val="000000">
                      <a:alpha val="43137"/>
                    </a:srgbClr>
                  </a:outerShdw>
                </a:effectLst>
              </a:endParaRPr>
            </a:p>
          </p:txBody>
        </p:sp>
      </p:grpSp>
      <p:cxnSp>
        <p:nvCxnSpPr>
          <p:cNvPr id="30" name="Straight Arrow Connector 29">
            <a:extLst>
              <a:ext uri="{FF2B5EF4-FFF2-40B4-BE49-F238E27FC236}">
                <a16:creationId xmlns:a16="http://schemas.microsoft.com/office/drawing/2014/main" id="{0B5DF7BC-062D-CB46-AD9B-DBE96FEA2318}"/>
              </a:ext>
            </a:extLst>
          </p:cNvPr>
          <p:cNvCxnSpPr>
            <a:cxnSpLocks/>
          </p:cNvCxnSpPr>
          <p:nvPr/>
        </p:nvCxnSpPr>
        <p:spPr>
          <a:xfrm flipV="1">
            <a:off x="1866411" y="4794191"/>
            <a:ext cx="1987086" cy="885639"/>
          </a:xfrm>
          <a:prstGeom prst="straightConnector1">
            <a:avLst/>
          </a:prstGeom>
          <a:ln w="3810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C12F3F5-0D15-65B0-FB5D-5DE625AD62A3}"/>
              </a:ext>
            </a:extLst>
          </p:cNvPr>
          <p:cNvGrpSpPr/>
          <p:nvPr/>
        </p:nvGrpSpPr>
        <p:grpSpPr>
          <a:xfrm>
            <a:off x="6096000" y="4794191"/>
            <a:ext cx="1970191" cy="1803912"/>
            <a:chOff x="5807967" y="4784678"/>
            <a:chExt cx="2592289" cy="2274017"/>
          </a:xfrm>
        </p:grpSpPr>
        <p:sp>
          <p:nvSpPr>
            <p:cNvPr id="5" name="Rectangle 4">
              <a:extLst>
                <a:ext uri="{FF2B5EF4-FFF2-40B4-BE49-F238E27FC236}">
                  <a16:creationId xmlns:a16="http://schemas.microsoft.com/office/drawing/2014/main" id="{4130F29C-4DA8-6580-AED7-21DFD8A58EE8}"/>
                </a:ext>
              </a:extLst>
            </p:cNvPr>
            <p:cNvSpPr/>
            <p:nvPr/>
          </p:nvSpPr>
          <p:spPr>
            <a:xfrm>
              <a:off x="5807968" y="4784678"/>
              <a:ext cx="2592288" cy="372511"/>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glow rad="101600">
                      <a:schemeClr val="tx1">
                        <a:alpha val="60000"/>
                      </a:schemeClr>
                    </a:glow>
                    <a:outerShdw blurRad="38100" dist="38100" dir="2700000" algn="tl">
                      <a:srgbClr val="000000">
                        <a:alpha val="43137"/>
                      </a:srgbClr>
                    </a:outerShdw>
                  </a:effectLst>
                </a:rPr>
                <a:t>Student</a:t>
              </a:r>
              <a:endParaRPr lang="en-CA" sz="1200" b="1" dirty="0">
                <a:effectLst>
                  <a:glow rad="101600">
                    <a:schemeClr val="tx1">
                      <a:alpha val="60000"/>
                    </a:schemeClr>
                  </a:glow>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42B7779A-E8FC-A4F0-D159-630F77C5E7B3}"/>
                </a:ext>
              </a:extLst>
            </p:cNvPr>
            <p:cNvSpPr/>
            <p:nvPr/>
          </p:nvSpPr>
          <p:spPr>
            <a:xfrm>
              <a:off x="5807968" y="5157191"/>
              <a:ext cx="2592288" cy="118142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name = “Millhouse”</a:t>
              </a:r>
            </a:p>
            <a:p>
              <a:r>
                <a:rPr lang="en-US" sz="1600" b="1" dirty="0" err="1">
                  <a:solidFill>
                    <a:schemeClr val="bg1"/>
                  </a:solidFill>
                  <a:effectLst>
                    <a:glow rad="101600">
                      <a:schemeClr val="tx1">
                        <a:alpha val="60000"/>
                      </a:schemeClr>
                    </a:glow>
                    <a:outerShdw blurRad="38100" dist="38100" dir="2700000" algn="tl">
                      <a:srgbClr val="000000">
                        <a:alpha val="43137"/>
                      </a:srgbClr>
                    </a:outerShdw>
                  </a:effectLst>
                </a:rPr>
                <a:t>studentID</a:t>
              </a:r>
              <a:r>
                <a:rPr lang="en-US" sz="1600" b="1" dirty="0">
                  <a:solidFill>
                    <a:schemeClr val="bg1"/>
                  </a:solidFill>
                  <a:effectLst>
                    <a:glow rad="101600">
                      <a:schemeClr val="tx1">
                        <a:alpha val="60000"/>
                      </a:schemeClr>
                    </a:glow>
                    <a:outerShdw blurRad="38100" dist="38100" dir="2700000" algn="tl">
                      <a:srgbClr val="000000">
                        <a:alpha val="43137"/>
                      </a:srgbClr>
                    </a:outerShdw>
                  </a:effectLst>
                </a:rPr>
                <a:t> = 4567</a:t>
              </a:r>
            </a:p>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School = “Humber”</a:t>
              </a:r>
            </a:p>
          </p:txBody>
        </p:sp>
        <p:sp>
          <p:nvSpPr>
            <p:cNvPr id="7" name="Rectangle 6">
              <a:extLst>
                <a:ext uri="{FF2B5EF4-FFF2-40B4-BE49-F238E27FC236}">
                  <a16:creationId xmlns:a16="http://schemas.microsoft.com/office/drawing/2014/main" id="{4F939072-25AE-9166-067B-C4EFEF6E9485}"/>
                </a:ext>
              </a:extLst>
            </p:cNvPr>
            <p:cNvSpPr/>
            <p:nvPr/>
          </p:nvSpPr>
          <p:spPr>
            <a:xfrm>
              <a:off x="5807967" y="6338615"/>
              <a:ext cx="2592288" cy="72008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effectLst>
                    <a:glow rad="101600">
                      <a:schemeClr val="tx1">
                        <a:alpha val="60000"/>
                      </a:schemeClr>
                    </a:glow>
                    <a:outerShdw blurRad="38100" dist="38100" dir="2700000" algn="tl">
                      <a:srgbClr val="000000">
                        <a:alpha val="43137"/>
                      </a:srgbClr>
                    </a:outerShdw>
                  </a:effectLst>
                </a:rPr>
                <a:t>Study (String subject):void</a:t>
              </a:r>
              <a:endParaRPr lang="en-CA" sz="1200" b="1" dirty="0">
                <a:solidFill>
                  <a:schemeClr val="bg1"/>
                </a:solidFill>
                <a:effectLst>
                  <a:glow rad="101600">
                    <a:schemeClr val="tx1">
                      <a:alpha val="60000"/>
                    </a:schemeClr>
                  </a:glow>
                  <a:outerShdw blurRad="38100" dist="38100" dir="2700000" algn="tl">
                    <a:srgbClr val="000000">
                      <a:alpha val="43137"/>
                    </a:srgbClr>
                  </a:outerShdw>
                </a:effectLst>
              </a:endParaRPr>
            </a:p>
          </p:txBody>
        </p:sp>
      </p:grpSp>
      <p:cxnSp>
        <p:nvCxnSpPr>
          <p:cNvPr id="8" name="Straight Arrow Connector 7">
            <a:extLst>
              <a:ext uri="{FF2B5EF4-FFF2-40B4-BE49-F238E27FC236}">
                <a16:creationId xmlns:a16="http://schemas.microsoft.com/office/drawing/2014/main" id="{05C64727-3157-ADB3-1576-85AF98FFB18D}"/>
              </a:ext>
            </a:extLst>
          </p:cNvPr>
          <p:cNvCxnSpPr>
            <a:cxnSpLocks/>
          </p:cNvCxnSpPr>
          <p:nvPr/>
        </p:nvCxnSpPr>
        <p:spPr>
          <a:xfrm flipV="1">
            <a:off x="1888284" y="2883755"/>
            <a:ext cx="2746315" cy="2239717"/>
          </a:xfrm>
          <a:prstGeom prst="straightConnector1">
            <a:avLst/>
          </a:prstGeom>
          <a:ln w="3810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2D1C6BF-3791-A79C-9E7C-DB616B2E7074}"/>
              </a:ext>
            </a:extLst>
          </p:cNvPr>
          <p:cNvPicPr>
            <a:picLocks noChangeAspect="1"/>
          </p:cNvPicPr>
          <p:nvPr/>
        </p:nvPicPr>
        <p:blipFill>
          <a:blip r:embed="rId3"/>
          <a:stretch>
            <a:fillRect/>
          </a:stretch>
        </p:blipFill>
        <p:spPr>
          <a:xfrm>
            <a:off x="135630" y="131134"/>
            <a:ext cx="4595951" cy="2157143"/>
          </a:xfrm>
          <a:prstGeom prst="rect">
            <a:avLst/>
          </a:prstGeom>
        </p:spPr>
      </p:pic>
      <p:sp>
        <p:nvSpPr>
          <p:cNvPr id="15" name="Rectangle 14">
            <a:extLst>
              <a:ext uri="{FF2B5EF4-FFF2-40B4-BE49-F238E27FC236}">
                <a16:creationId xmlns:a16="http://schemas.microsoft.com/office/drawing/2014/main" id="{202B12F6-5FBE-6916-28AA-49931590D138}"/>
              </a:ext>
            </a:extLst>
          </p:cNvPr>
          <p:cNvSpPr/>
          <p:nvPr/>
        </p:nvSpPr>
        <p:spPr>
          <a:xfrm>
            <a:off x="581457" y="4926709"/>
            <a:ext cx="1769403" cy="401687"/>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s3 = @</a:t>
            </a:r>
          </a:p>
          <a:p>
            <a:pPr algn="ctr"/>
            <a:endParaRPr lang="en-CA" sz="1350" b="1" dirty="0">
              <a:effectLst>
                <a:outerShdw blurRad="38100" dist="38100" dir="2700000" algn="tl">
                  <a:srgbClr val="000000">
                    <a:alpha val="43137"/>
                  </a:srgbClr>
                </a:outerShdw>
              </a:effectLst>
            </a:endParaRPr>
          </a:p>
        </p:txBody>
      </p:sp>
      <p:grpSp>
        <p:nvGrpSpPr>
          <p:cNvPr id="17" name="Group 16">
            <a:extLst>
              <a:ext uri="{FF2B5EF4-FFF2-40B4-BE49-F238E27FC236}">
                <a16:creationId xmlns:a16="http://schemas.microsoft.com/office/drawing/2014/main" id="{12DFFD92-8AFF-321F-234C-AB2262F9BA39}"/>
              </a:ext>
            </a:extLst>
          </p:cNvPr>
          <p:cNvGrpSpPr/>
          <p:nvPr/>
        </p:nvGrpSpPr>
        <p:grpSpPr>
          <a:xfrm>
            <a:off x="4634599" y="2007925"/>
            <a:ext cx="1931545" cy="1605208"/>
            <a:chOff x="5807967" y="4784678"/>
            <a:chExt cx="2592289" cy="2274017"/>
          </a:xfrm>
        </p:grpSpPr>
        <p:sp>
          <p:nvSpPr>
            <p:cNvPr id="18" name="Rectangle 17">
              <a:extLst>
                <a:ext uri="{FF2B5EF4-FFF2-40B4-BE49-F238E27FC236}">
                  <a16:creationId xmlns:a16="http://schemas.microsoft.com/office/drawing/2014/main" id="{10609DEA-1AC3-5DAF-900B-36E0DD0AE61A}"/>
                </a:ext>
              </a:extLst>
            </p:cNvPr>
            <p:cNvSpPr/>
            <p:nvPr/>
          </p:nvSpPr>
          <p:spPr>
            <a:xfrm>
              <a:off x="5807968" y="4784678"/>
              <a:ext cx="2592288" cy="372511"/>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glow rad="101600">
                      <a:schemeClr val="tx1">
                        <a:alpha val="60000"/>
                      </a:schemeClr>
                    </a:glow>
                    <a:outerShdw blurRad="38100" dist="38100" dir="2700000" algn="tl">
                      <a:srgbClr val="000000">
                        <a:alpha val="43137"/>
                      </a:srgbClr>
                    </a:outerShdw>
                  </a:effectLst>
                </a:rPr>
                <a:t>Student</a:t>
              </a:r>
              <a:endParaRPr lang="en-CA" sz="1200" b="1" dirty="0">
                <a:effectLst>
                  <a:glow rad="101600">
                    <a:schemeClr val="tx1">
                      <a:alpha val="60000"/>
                    </a:schemeClr>
                  </a:glow>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D4180B2A-20D9-C77D-E53E-2C95C3B0AA45}"/>
                </a:ext>
              </a:extLst>
            </p:cNvPr>
            <p:cNvSpPr/>
            <p:nvPr/>
          </p:nvSpPr>
          <p:spPr>
            <a:xfrm>
              <a:off x="5807968" y="5157191"/>
              <a:ext cx="2592288" cy="118142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name = “Lisa”</a:t>
              </a:r>
            </a:p>
            <a:p>
              <a:r>
                <a:rPr lang="en-US" sz="1600" b="1" dirty="0" err="1">
                  <a:solidFill>
                    <a:schemeClr val="bg1"/>
                  </a:solidFill>
                  <a:effectLst>
                    <a:glow rad="101600">
                      <a:schemeClr val="tx1">
                        <a:alpha val="60000"/>
                      </a:schemeClr>
                    </a:glow>
                    <a:outerShdw blurRad="38100" dist="38100" dir="2700000" algn="tl">
                      <a:srgbClr val="000000">
                        <a:alpha val="43137"/>
                      </a:srgbClr>
                    </a:outerShdw>
                  </a:effectLst>
                </a:rPr>
                <a:t>studentID</a:t>
              </a:r>
              <a:r>
                <a:rPr lang="en-US" sz="1600" b="1" dirty="0">
                  <a:solidFill>
                    <a:schemeClr val="bg1"/>
                  </a:solidFill>
                  <a:effectLst>
                    <a:glow rad="101600">
                      <a:schemeClr val="tx1">
                        <a:alpha val="60000"/>
                      </a:schemeClr>
                    </a:glow>
                    <a:outerShdw blurRad="38100" dist="38100" dir="2700000" algn="tl">
                      <a:srgbClr val="000000">
                        <a:alpha val="43137"/>
                      </a:srgbClr>
                    </a:outerShdw>
                  </a:effectLst>
                </a:rPr>
                <a:t> = 11128</a:t>
              </a:r>
            </a:p>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School = “Fanshaw”</a:t>
              </a:r>
            </a:p>
          </p:txBody>
        </p:sp>
        <p:sp>
          <p:nvSpPr>
            <p:cNvPr id="32" name="Rectangle 31">
              <a:extLst>
                <a:ext uri="{FF2B5EF4-FFF2-40B4-BE49-F238E27FC236}">
                  <a16:creationId xmlns:a16="http://schemas.microsoft.com/office/drawing/2014/main" id="{39185ECA-1138-16A6-0654-A976F1D2F7BC}"/>
                </a:ext>
              </a:extLst>
            </p:cNvPr>
            <p:cNvSpPr/>
            <p:nvPr/>
          </p:nvSpPr>
          <p:spPr>
            <a:xfrm>
              <a:off x="5807967" y="6338615"/>
              <a:ext cx="2592288" cy="72008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effectLst>
                    <a:glow rad="101600">
                      <a:schemeClr val="tx1">
                        <a:alpha val="60000"/>
                      </a:schemeClr>
                    </a:glow>
                    <a:outerShdw blurRad="38100" dist="38100" dir="2700000" algn="tl">
                      <a:srgbClr val="000000">
                        <a:alpha val="43137"/>
                      </a:srgbClr>
                    </a:outerShdw>
                  </a:effectLst>
                </a:rPr>
                <a:t>Study (String subject):void</a:t>
              </a:r>
              <a:endParaRPr lang="en-CA" sz="1200" b="1" dirty="0">
                <a:solidFill>
                  <a:schemeClr val="bg1"/>
                </a:solidFill>
                <a:effectLst>
                  <a:glow rad="101600">
                    <a:schemeClr val="tx1">
                      <a:alpha val="60000"/>
                    </a:schemeClr>
                  </a:glow>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776529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Encapsulation</a:t>
            </a:r>
            <a:endParaRPr lang="en-US" dirty="0"/>
          </a:p>
        </p:txBody>
      </p:sp>
      <p:pic>
        <p:nvPicPr>
          <p:cNvPr id="6" name="Picture 2" descr="http://upload.wikimedia.org/wikipedia/commons/thumb/5/5e/Inside_a_vending_machine.jpg/768px-Inside_a_vending_machin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438" y="1745052"/>
            <a:ext cx="3689133" cy="3689133"/>
          </a:xfrm>
          <a:prstGeom prst="rect">
            <a:avLst/>
          </a:prstGeom>
          <a:ln w="571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capture-1.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47680" y="1700809"/>
            <a:ext cx="6432715" cy="3817215"/>
          </a:xfrm>
          <a:prstGeom prst="rect">
            <a:avLst/>
          </a:prstGeom>
        </p:spPr>
      </p:pic>
    </p:spTree>
    <p:extLst>
      <p:ext uri="{BB962C8B-B14F-4D97-AF65-F5344CB8AC3E}">
        <p14:creationId xmlns:p14="http://schemas.microsoft.com/office/powerpoint/2010/main" val="2322833424"/>
      </p:ext>
    </p:extLst>
  </p:cSld>
  <p:clrMapOvr>
    <a:masterClrMapping/>
  </p:clrMapOvr>
  <mc:AlternateContent xmlns:mc="http://schemas.openxmlformats.org/markup-compatibility/2006" xmlns:p14="http://schemas.microsoft.com/office/powerpoint/2010/main">
    <mc:Choice Requires="p14">
      <p:transition spd="slow" p14:dur="800">
        <p14:gallery dir="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DE30-15D6-714B-1F76-879A2B566336}"/>
              </a:ext>
            </a:extLst>
          </p:cNvPr>
          <p:cNvSpPr>
            <a:spLocks noGrp="1"/>
          </p:cNvSpPr>
          <p:nvPr>
            <p:ph type="title"/>
          </p:nvPr>
        </p:nvSpPr>
        <p:spPr/>
        <p:txBody>
          <a:bodyPr/>
          <a:lstStyle/>
          <a:p>
            <a:r>
              <a:rPr lang="en-US" dirty="0"/>
              <a:t>Encapsulation – the second pillar of OOP</a:t>
            </a:r>
            <a:endParaRPr lang="en-CA" dirty="0"/>
          </a:p>
        </p:txBody>
      </p:sp>
      <p:sp>
        <p:nvSpPr>
          <p:cNvPr id="3" name="Content Placeholder 2">
            <a:extLst>
              <a:ext uri="{FF2B5EF4-FFF2-40B4-BE49-F238E27FC236}">
                <a16:creationId xmlns:a16="http://schemas.microsoft.com/office/drawing/2014/main" id="{3A0A910C-A1EE-D241-1EFB-8E72843B342D}"/>
              </a:ext>
            </a:extLst>
          </p:cNvPr>
          <p:cNvSpPr>
            <a:spLocks noGrp="1"/>
          </p:cNvSpPr>
          <p:nvPr>
            <p:ph idx="1"/>
          </p:nvPr>
        </p:nvSpPr>
        <p:spPr>
          <a:xfrm>
            <a:off x="413886" y="1316765"/>
            <a:ext cx="11168514" cy="4525963"/>
          </a:xfrm>
        </p:spPr>
        <p:txBody>
          <a:bodyPr>
            <a:normAutofit/>
          </a:bodyPr>
          <a:lstStyle/>
          <a:p>
            <a:r>
              <a:rPr lang="en-US" dirty="0"/>
              <a:t>Protects our code:</a:t>
            </a:r>
          </a:p>
          <a:p>
            <a:pPr lvl="1"/>
            <a:r>
              <a:rPr lang="en-US" dirty="0"/>
              <a:t>We make our instance variables private to protect our code.  The only way our data can be accessed is through methods that we’ve written</a:t>
            </a:r>
          </a:p>
          <a:p>
            <a:pPr lvl="1"/>
            <a:r>
              <a:rPr lang="en-CA" dirty="0"/>
              <a:t>This is known as Information Hiding</a:t>
            </a:r>
          </a:p>
          <a:p>
            <a:pPr lvl="1"/>
            <a:r>
              <a:rPr lang="en-CA" dirty="0"/>
              <a:t>It prevents other programmers (or ourselves ;-&gt;) from messing up our object’s data</a:t>
            </a:r>
          </a:p>
          <a:p>
            <a:pPr lvl="1"/>
            <a:endParaRPr lang="en-US" dirty="0"/>
          </a:p>
        </p:txBody>
      </p:sp>
    </p:spTree>
    <p:extLst>
      <p:ext uri="{BB962C8B-B14F-4D97-AF65-F5344CB8AC3E}">
        <p14:creationId xmlns:p14="http://schemas.microsoft.com/office/powerpoint/2010/main" val="2239847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9B1D-EBEF-AB43-CAD2-E78641860B51}"/>
              </a:ext>
            </a:extLst>
          </p:cNvPr>
          <p:cNvSpPr>
            <a:spLocks noGrp="1"/>
          </p:cNvSpPr>
          <p:nvPr>
            <p:ph type="title"/>
          </p:nvPr>
        </p:nvSpPr>
        <p:spPr/>
        <p:txBody>
          <a:bodyPr/>
          <a:lstStyle/>
          <a:p>
            <a:r>
              <a:rPr lang="en-US" dirty="0"/>
              <a:t>There is a second benefit of Encapsulation</a:t>
            </a:r>
            <a:endParaRPr lang="en-CA" dirty="0"/>
          </a:p>
        </p:txBody>
      </p:sp>
      <p:sp>
        <p:nvSpPr>
          <p:cNvPr id="3" name="Content Placeholder 2">
            <a:extLst>
              <a:ext uri="{FF2B5EF4-FFF2-40B4-BE49-F238E27FC236}">
                <a16:creationId xmlns:a16="http://schemas.microsoft.com/office/drawing/2014/main" id="{E469ABFC-A553-9690-C25C-A1898847624D}"/>
              </a:ext>
            </a:extLst>
          </p:cNvPr>
          <p:cNvSpPr>
            <a:spLocks noGrp="1"/>
          </p:cNvSpPr>
          <p:nvPr>
            <p:ph idx="1"/>
          </p:nvPr>
        </p:nvSpPr>
        <p:spPr>
          <a:xfrm>
            <a:off x="609600" y="1019605"/>
            <a:ext cx="10972800" cy="5602576"/>
          </a:xfrm>
        </p:spPr>
        <p:txBody>
          <a:bodyPr>
            <a:normAutofit fontScale="70000" lnSpcReduction="20000"/>
          </a:bodyPr>
          <a:lstStyle/>
          <a:p>
            <a:r>
              <a:rPr lang="en-US" dirty="0"/>
              <a:t>What do you suppose it might be?</a:t>
            </a:r>
          </a:p>
          <a:p>
            <a:pPr lvl="1"/>
            <a:r>
              <a:rPr lang="en-US" dirty="0"/>
              <a:t>If we made our instance variables public, the programmer using our class would have to understand some of the internals of our code in the class.  </a:t>
            </a:r>
          </a:p>
          <a:p>
            <a:pPr lvl="1"/>
            <a:r>
              <a:rPr lang="en-US" dirty="0"/>
              <a:t>For example, the programmer would have to know that he/she should never set our </a:t>
            </a:r>
            <a:r>
              <a:rPr lang="en-US" dirty="0" err="1"/>
              <a:t>numSlices</a:t>
            </a:r>
            <a:r>
              <a:rPr lang="en-US" dirty="0"/>
              <a:t> to a negative number.</a:t>
            </a:r>
          </a:p>
          <a:p>
            <a:r>
              <a:rPr lang="en-CA" dirty="0"/>
              <a:t>Programmers should be able use our objects without having to understand how we wrote it.</a:t>
            </a:r>
          </a:p>
          <a:p>
            <a:r>
              <a:rPr lang="en-CA" dirty="0">
                <a:effectLst>
                  <a:glow rad="101600">
                    <a:srgbClr val="FF00FF">
                      <a:alpha val="60000"/>
                    </a:srgbClr>
                  </a:glow>
                  <a:outerShdw blurRad="38100" dist="38100" dir="2700000" algn="tl">
                    <a:srgbClr val="000000">
                      <a:alpha val="43137"/>
                    </a:srgbClr>
                  </a:outerShdw>
                </a:effectLst>
              </a:rPr>
              <a:t>This also allows us to change the internals of our code without breaking code that relies on it.  This is important!</a:t>
            </a:r>
          </a:p>
          <a:p>
            <a:endParaRPr lang="en-CA" dirty="0"/>
          </a:p>
          <a:p>
            <a:pPr marL="0" indent="0" algn="ctr">
              <a:buNone/>
            </a:pPr>
            <a:r>
              <a:rPr lang="en-CA" sz="4000" dirty="0">
                <a:effectLst>
                  <a:glow rad="101600">
                    <a:srgbClr val="00FFFF">
                      <a:alpha val="60000"/>
                    </a:srgbClr>
                  </a:glow>
                  <a:outerShdw blurRad="38100" dist="38100" dir="2700000" algn="tl">
                    <a:srgbClr val="000000">
                      <a:alpha val="43137"/>
                    </a:srgbClr>
                  </a:outerShdw>
                </a:effectLst>
              </a:rPr>
              <a:t>We are protecting our code from external misuse, but we are also protecting external programmers from need to understand our code.</a:t>
            </a:r>
          </a:p>
        </p:txBody>
      </p:sp>
    </p:spTree>
    <p:extLst>
      <p:ext uri="{BB962C8B-B14F-4D97-AF65-F5344CB8AC3E}">
        <p14:creationId xmlns:p14="http://schemas.microsoft.com/office/powerpoint/2010/main" val="198043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4" dur="500"/>
                                        <p:tgtEl>
                                          <p:spTgt spid="3">
                                            <p:txEl>
                                              <p:pRg st="1" end="1"/>
                                            </p:txEl>
                                          </p:spTgt>
                                        </p:tgtEl>
                                      </p:cBhvr>
                                    </p:animEffect>
                                  </p:childTnLst>
                                </p:cTn>
                              </p:par>
                              <p:par>
                                <p:cTn id="15" presetID="14" presetClass="entr" presetSubtype="1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par>
                                <p:cTn id="18" presetID="14"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0815"/>
            <a:ext cx="10972800" cy="1143000"/>
          </a:xfrm>
        </p:spPr>
        <p:txBody>
          <a:bodyPr/>
          <a:lstStyle/>
          <a:p>
            <a:r>
              <a:rPr lang="en-CA" dirty="0" err="1"/>
              <a:t>Hmmmm</a:t>
            </a:r>
            <a:r>
              <a:rPr lang="en-CA" dirty="0"/>
              <a:t>…can you think of how abstraction might be used in our soda machine?</a:t>
            </a:r>
            <a:endParaRPr lang="en-US" dirty="0"/>
          </a:p>
        </p:txBody>
      </p:sp>
      <p:pic>
        <p:nvPicPr>
          <p:cNvPr id="6" name="Picture 2" descr="http://upload.wikimedia.org/wikipedia/commons/thumb/5/5e/Inside_a_vending_machine.jpg/768px-Inside_a_vending_machin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8893" y="1830510"/>
            <a:ext cx="3689133" cy="3689133"/>
          </a:xfrm>
          <a:prstGeom prst="rect">
            <a:avLst/>
          </a:prstGeom>
          <a:ln w="571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BF9548-1C2B-D261-740A-88C49C2012B6}"/>
              </a:ext>
            </a:extLst>
          </p:cNvPr>
          <p:cNvSpPr txBox="1"/>
          <p:nvPr/>
        </p:nvSpPr>
        <p:spPr>
          <a:xfrm>
            <a:off x="5358213" y="1560123"/>
            <a:ext cx="6224187" cy="4401205"/>
          </a:xfrm>
          <a:prstGeom prst="rect">
            <a:avLst/>
          </a:prstGeom>
          <a:noFill/>
        </p:spPr>
        <p:txBody>
          <a:bodyPr wrap="square" rtlCol="0">
            <a:spAutoFit/>
          </a:bodyPr>
          <a:lstStyle/>
          <a:p>
            <a:pPr marL="342900" indent="-342900" algn="l">
              <a:buFont typeface="Arial" panose="020B0604020202020204" pitchFamily="34" charset="0"/>
              <a:buChar char="•"/>
            </a:pPr>
            <a:r>
              <a:rPr lang="en-US" sz="2000" b="1" dirty="0">
                <a:solidFill>
                  <a:schemeClr val="bg1"/>
                </a:solidFill>
              </a:rPr>
              <a:t>It probably make sense that the people that designed the soda machine would include interfaces and functionality that a repair person could activate when fixing or restocking the machine.</a:t>
            </a:r>
          </a:p>
          <a:p>
            <a:pPr marL="342900" indent="-342900" algn="l">
              <a:buFont typeface="Arial" panose="020B0604020202020204" pitchFamily="34" charset="0"/>
              <a:buChar char="•"/>
            </a:pPr>
            <a:endParaRPr lang="en-US" sz="2000" b="1" dirty="0">
              <a:solidFill>
                <a:schemeClr val="bg1"/>
              </a:solidFill>
            </a:endParaRPr>
          </a:p>
          <a:p>
            <a:pPr marL="342900" indent="-342900" algn="l">
              <a:buFont typeface="Arial" panose="020B0604020202020204" pitchFamily="34" charset="0"/>
              <a:buChar char="•"/>
            </a:pPr>
            <a:r>
              <a:rPr lang="en-US" sz="2000" b="1" dirty="0">
                <a:solidFill>
                  <a:schemeClr val="bg1"/>
                </a:solidFill>
                <a:effectLst>
                  <a:glow rad="101600">
                    <a:srgbClr val="FF00FF">
                      <a:alpha val="60000"/>
                    </a:srgbClr>
                  </a:glow>
                </a:effectLst>
              </a:rPr>
              <a:t>However, this functionality would be confusing to a customer, trying to buy a soda.  Not only that, but the customer might break something if they start messing around with those extra functions.</a:t>
            </a:r>
          </a:p>
          <a:p>
            <a:pPr marL="342900" indent="-342900" algn="l">
              <a:buFont typeface="Arial" panose="020B0604020202020204" pitchFamily="34" charset="0"/>
              <a:buChar char="•"/>
            </a:pPr>
            <a:endParaRPr lang="en-US" sz="2000" b="1" dirty="0">
              <a:solidFill>
                <a:schemeClr val="bg1"/>
              </a:solidFill>
            </a:endParaRPr>
          </a:p>
          <a:p>
            <a:pPr marL="342900" indent="-342900" algn="l">
              <a:buFont typeface="Arial" panose="020B0604020202020204" pitchFamily="34" charset="0"/>
              <a:buChar char="•"/>
            </a:pPr>
            <a:r>
              <a:rPr lang="en-US" sz="2000" b="1" dirty="0">
                <a:solidFill>
                  <a:schemeClr val="bg1"/>
                </a:solidFill>
              </a:rPr>
              <a:t>So, even though there is a lot of extra functionality in the soda machine, everything but the interface to pay for and select a soda are abstracted out when facing the customer.</a:t>
            </a:r>
            <a:endParaRPr lang="en-CA" sz="2000" b="1" dirty="0" err="1">
              <a:solidFill>
                <a:schemeClr val="bg1"/>
              </a:solidFill>
            </a:endParaRPr>
          </a:p>
        </p:txBody>
      </p:sp>
    </p:spTree>
    <p:extLst>
      <p:ext uri="{BB962C8B-B14F-4D97-AF65-F5344CB8AC3E}">
        <p14:creationId xmlns:p14="http://schemas.microsoft.com/office/powerpoint/2010/main" val="1571628973"/>
      </p:ext>
    </p:extLst>
  </p:cSld>
  <p:clrMapOvr>
    <a:masterClrMapping/>
  </p:clrMapOvr>
  <mc:AlternateContent xmlns:mc="http://schemas.openxmlformats.org/markup-compatibility/2006" xmlns:p14="http://schemas.microsoft.com/office/powerpoint/2010/main">
    <mc:Choice Requires="p14">
      <p:transition spd="slow" p14:dur="8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384"/>
            <a:ext cx="10972800" cy="1143000"/>
          </a:xfrm>
        </p:spPr>
        <p:txBody>
          <a:bodyPr/>
          <a:lstStyle/>
          <a:p>
            <a:r>
              <a:rPr lang="en-CA" dirty="0"/>
              <a:t>Who am I?</a:t>
            </a:r>
            <a:endParaRPr lang="en-US" dirty="0"/>
          </a:p>
        </p:txBody>
      </p:sp>
      <p:sp>
        <p:nvSpPr>
          <p:cNvPr id="3" name="Content Placeholder 2"/>
          <p:cNvSpPr>
            <a:spLocks noGrp="1"/>
          </p:cNvSpPr>
          <p:nvPr>
            <p:ph idx="1"/>
          </p:nvPr>
        </p:nvSpPr>
        <p:spPr>
          <a:xfrm>
            <a:off x="609600" y="980728"/>
            <a:ext cx="10972800" cy="5544616"/>
          </a:xfrm>
        </p:spPr>
        <p:txBody>
          <a:bodyPr>
            <a:normAutofit fontScale="85000" lnSpcReduction="20000"/>
          </a:bodyPr>
          <a:lstStyle/>
          <a:p>
            <a:r>
              <a:rPr lang="en-CA" dirty="0"/>
              <a:t>I am what a setter returns.</a:t>
            </a:r>
          </a:p>
          <a:p>
            <a:pPr lvl="1"/>
            <a:r>
              <a:rPr lang="en-CA" dirty="0">
                <a:solidFill>
                  <a:srgbClr val="00FFFF"/>
                </a:solidFill>
              </a:rPr>
              <a:t>void (nothing)</a:t>
            </a:r>
          </a:p>
          <a:p>
            <a:r>
              <a:rPr lang="en-CA" dirty="0"/>
              <a:t>I am what a getter returns</a:t>
            </a:r>
          </a:p>
          <a:p>
            <a:pPr lvl="1"/>
            <a:r>
              <a:rPr lang="en-CA" dirty="0">
                <a:solidFill>
                  <a:srgbClr val="00FFFF"/>
                </a:solidFill>
              </a:rPr>
              <a:t>the same value type as the instance variable it is getting for</a:t>
            </a:r>
          </a:p>
          <a:p>
            <a:r>
              <a:rPr lang="en-CA" dirty="0"/>
              <a:t>I am the </a:t>
            </a:r>
            <a:r>
              <a:rPr lang="en-CA" i="1" dirty="0"/>
              <a:t>access modifier</a:t>
            </a:r>
            <a:r>
              <a:rPr lang="en-CA" dirty="0"/>
              <a:t> that we should typically set instance variables to.</a:t>
            </a:r>
          </a:p>
          <a:p>
            <a:pPr lvl="1"/>
            <a:r>
              <a:rPr lang="en-CA" dirty="0">
                <a:solidFill>
                  <a:srgbClr val="00FFFF"/>
                </a:solidFill>
              </a:rPr>
              <a:t>private </a:t>
            </a:r>
          </a:p>
          <a:p>
            <a:r>
              <a:rPr lang="en-CA" dirty="0"/>
              <a:t>I am what it will cost you if you don’t learn getters and setters really well</a:t>
            </a:r>
          </a:p>
          <a:p>
            <a:pPr lvl="1"/>
            <a:r>
              <a:rPr lang="en-CA" dirty="0">
                <a:solidFill>
                  <a:srgbClr val="00FFFF"/>
                </a:solidFill>
              </a:rPr>
              <a:t>marks</a:t>
            </a:r>
            <a:endParaRPr lang="en-US" dirty="0">
              <a:solidFill>
                <a:srgbClr val="00FFFF"/>
              </a:solidFill>
            </a:endParaRPr>
          </a:p>
        </p:txBody>
      </p:sp>
    </p:spTree>
    <p:extLst>
      <p:ext uri="{BB962C8B-B14F-4D97-AF65-F5344CB8AC3E}">
        <p14:creationId xmlns:p14="http://schemas.microsoft.com/office/powerpoint/2010/main" val="19086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384"/>
            <a:ext cx="10972800" cy="1143000"/>
          </a:xfrm>
        </p:spPr>
        <p:txBody>
          <a:bodyPr/>
          <a:lstStyle/>
          <a:p>
            <a:r>
              <a:rPr lang="en-CA" dirty="0"/>
              <a:t>Who am I?</a:t>
            </a:r>
            <a:endParaRPr lang="en-US" dirty="0"/>
          </a:p>
        </p:txBody>
      </p:sp>
      <p:sp>
        <p:nvSpPr>
          <p:cNvPr id="3" name="Content Placeholder 2"/>
          <p:cNvSpPr>
            <a:spLocks noGrp="1"/>
          </p:cNvSpPr>
          <p:nvPr>
            <p:ph idx="1"/>
          </p:nvPr>
        </p:nvSpPr>
        <p:spPr>
          <a:xfrm>
            <a:off x="609600" y="980728"/>
            <a:ext cx="10972800" cy="5544616"/>
          </a:xfrm>
        </p:spPr>
        <p:txBody>
          <a:bodyPr>
            <a:normAutofit fontScale="70000" lnSpcReduction="20000"/>
          </a:bodyPr>
          <a:lstStyle/>
          <a:p>
            <a:r>
              <a:rPr lang="en-CA" dirty="0"/>
              <a:t>I am what we call a set of method </a:t>
            </a:r>
            <a:r>
              <a:rPr lang="en-CA" dirty="0" err="1"/>
              <a:t>codeblocks</a:t>
            </a:r>
            <a:r>
              <a:rPr lang="en-CA" dirty="0"/>
              <a:t> with the same name but able to accept a different number or type of arguments.</a:t>
            </a:r>
          </a:p>
          <a:p>
            <a:pPr lvl="1"/>
            <a:r>
              <a:rPr lang="en-CA" dirty="0">
                <a:solidFill>
                  <a:srgbClr val="00FFFF"/>
                </a:solidFill>
              </a:rPr>
              <a:t>Overloaded</a:t>
            </a:r>
          </a:p>
          <a:p>
            <a:r>
              <a:rPr lang="en-CA" dirty="0"/>
              <a:t>I am used to halt the execution of the code and print out a stack trace for debugging.</a:t>
            </a:r>
          </a:p>
          <a:p>
            <a:pPr lvl="1"/>
            <a:r>
              <a:rPr lang="en-CA" dirty="0">
                <a:solidFill>
                  <a:srgbClr val="00FFFF"/>
                </a:solidFill>
              </a:rPr>
              <a:t>Exception</a:t>
            </a:r>
          </a:p>
          <a:p>
            <a:r>
              <a:rPr lang="en-CA" dirty="0"/>
              <a:t>I am used to stop an exception from halting the program</a:t>
            </a:r>
          </a:p>
          <a:p>
            <a:pPr lvl="1"/>
            <a:r>
              <a:rPr lang="en-CA" dirty="0">
                <a:solidFill>
                  <a:srgbClr val="00FFFF"/>
                </a:solidFill>
              </a:rPr>
              <a:t>try/catch</a:t>
            </a:r>
          </a:p>
          <a:p>
            <a:r>
              <a:rPr lang="en-CA" dirty="0"/>
              <a:t>I am going to work really hard to learn getters and setters so that Rich doesn’t sneak up behind me </a:t>
            </a:r>
            <a:r>
              <a:rPr lang="en-CA"/>
              <a:t>and whack me in the head.</a:t>
            </a:r>
            <a:endParaRPr lang="en-CA" dirty="0"/>
          </a:p>
          <a:p>
            <a:pPr lvl="1"/>
            <a:r>
              <a:rPr lang="en-CA" dirty="0">
                <a:solidFill>
                  <a:srgbClr val="00FFFF"/>
                </a:solidFill>
              </a:rPr>
              <a:t>me</a:t>
            </a:r>
            <a:endParaRPr lang="en-US" dirty="0">
              <a:solidFill>
                <a:srgbClr val="00FFFF"/>
              </a:solidFill>
            </a:endParaRPr>
          </a:p>
        </p:txBody>
      </p:sp>
    </p:spTree>
    <p:extLst>
      <p:ext uri="{BB962C8B-B14F-4D97-AF65-F5344CB8AC3E}">
        <p14:creationId xmlns:p14="http://schemas.microsoft.com/office/powerpoint/2010/main" val="22159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83" y="1371902"/>
            <a:ext cx="6694005" cy="411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11952651" cy="1143000"/>
          </a:xfrm>
        </p:spPr>
        <p:txBody>
          <a:bodyPr>
            <a:normAutofit/>
          </a:bodyPr>
          <a:lstStyle/>
          <a:p>
            <a:r>
              <a:rPr lang="en-CA" dirty="0">
                <a:solidFill>
                  <a:schemeClr val="bg1"/>
                </a:solidFill>
              </a:rPr>
              <a:t>I am what will happen below…</a:t>
            </a:r>
          </a:p>
        </p:txBody>
      </p:sp>
      <p:pic>
        <p:nvPicPr>
          <p:cNvPr id="7171" name="Picture 3"/>
          <p:cNvPicPr>
            <a:picLocks noChangeAspect="1" noChangeArrowheads="1"/>
          </p:cNvPicPr>
          <p:nvPr/>
        </p:nvPicPr>
        <p:blipFill>
          <a:blip r:embed="rId3" cstate="print"/>
          <a:srcRect/>
          <a:stretch>
            <a:fillRect/>
          </a:stretch>
        </p:blipFill>
        <p:spPr bwMode="auto">
          <a:xfrm>
            <a:off x="815413" y="3429000"/>
            <a:ext cx="3987800" cy="838200"/>
          </a:xfrm>
          <a:prstGeom prst="rect">
            <a:avLst/>
          </a:prstGeom>
          <a:noFill/>
          <a:ln w="9525">
            <a:noFill/>
            <a:miter lim="800000"/>
            <a:headEnd/>
            <a:tailEnd/>
          </a:ln>
          <a:effectLst>
            <a:outerShdw blurRad="50800" dist="50800" dir="5400000" algn="ctr" rotWithShape="0">
              <a:schemeClr val="tx1"/>
            </a:outerShdw>
          </a:effectLst>
        </p:spPr>
      </p:pic>
      <p:grpSp>
        <p:nvGrpSpPr>
          <p:cNvPr id="21" name="Group 20"/>
          <p:cNvGrpSpPr/>
          <p:nvPr/>
        </p:nvGrpSpPr>
        <p:grpSpPr>
          <a:xfrm>
            <a:off x="1103445" y="6093390"/>
            <a:ext cx="10631851" cy="431863"/>
            <a:chOff x="846584" y="6309320"/>
            <a:chExt cx="7973888" cy="431862"/>
          </a:xfrm>
        </p:grpSpPr>
        <p:pic>
          <p:nvPicPr>
            <p:cNvPr id="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584" y="6309320"/>
              <a:ext cx="7659200" cy="43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522" y="6309320"/>
              <a:ext cx="7429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a:xfrm>
              <a:off x="8448997" y="6576020"/>
              <a:ext cx="371475" cy="165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grpSp>
      <p:sp>
        <p:nvSpPr>
          <p:cNvPr id="10" name="Rectangle 9"/>
          <p:cNvSpPr/>
          <p:nvPr/>
        </p:nvSpPr>
        <p:spPr>
          <a:xfrm>
            <a:off x="5951984" y="3741939"/>
            <a:ext cx="1536171"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Straight Arrow Connector 12"/>
          <p:cNvCxnSpPr/>
          <p:nvPr/>
        </p:nvCxnSpPr>
        <p:spPr>
          <a:xfrm flipH="1">
            <a:off x="5302283" y="4029972"/>
            <a:ext cx="1417787" cy="1991317"/>
          </a:xfrm>
          <a:prstGeom prst="straightConnector1">
            <a:avLst/>
          </a:prstGeom>
          <a:ln w="57150">
            <a:solidFill>
              <a:srgbClr val="FF00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02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2283" y="1371902"/>
            <a:ext cx="6694005" cy="4114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11952651" cy="1143000"/>
          </a:xfrm>
        </p:spPr>
        <p:txBody>
          <a:bodyPr>
            <a:normAutofit/>
          </a:bodyPr>
          <a:lstStyle/>
          <a:p>
            <a:r>
              <a:rPr lang="en-CA" dirty="0">
                <a:solidFill>
                  <a:schemeClr val="bg1"/>
                </a:solidFill>
              </a:rPr>
              <a:t>I am what will happen below.</a:t>
            </a:r>
          </a:p>
        </p:txBody>
      </p:sp>
      <p:pic>
        <p:nvPicPr>
          <p:cNvPr id="7171" name="Picture 3"/>
          <p:cNvPicPr>
            <a:picLocks noChangeAspect="1" noChangeArrowheads="1"/>
          </p:cNvPicPr>
          <p:nvPr/>
        </p:nvPicPr>
        <p:blipFill>
          <a:blip r:embed="rId3" cstate="print"/>
          <a:srcRect/>
          <a:stretch>
            <a:fillRect/>
          </a:stretch>
        </p:blipFill>
        <p:spPr bwMode="auto">
          <a:xfrm>
            <a:off x="815413" y="3429000"/>
            <a:ext cx="3987800" cy="838200"/>
          </a:xfrm>
          <a:prstGeom prst="rect">
            <a:avLst/>
          </a:prstGeom>
          <a:noFill/>
          <a:ln w="9525">
            <a:noFill/>
            <a:miter lim="800000"/>
            <a:headEnd/>
            <a:tailEnd/>
          </a:ln>
          <a:effectLst>
            <a:outerShdw blurRad="50800" dist="50800" dir="5400000" algn="ctr" rotWithShape="0">
              <a:schemeClr val="tx1"/>
            </a:outerShdw>
          </a:effectLst>
        </p:spPr>
      </p:pic>
      <p:cxnSp>
        <p:nvCxnSpPr>
          <p:cNvPr id="4" name="Straight Connector 3"/>
          <p:cNvCxnSpPr/>
          <p:nvPr/>
        </p:nvCxnSpPr>
        <p:spPr>
          <a:xfrm flipH="1">
            <a:off x="6720069" y="2606824"/>
            <a:ext cx="960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058713" y="3736851"/>
            <a:ext cx="60959"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TextBox 40"/>
          <p:cNvSpPr txBox="1"/>
          <p:nvPr/>
        </p:nvSpPr>
        <p:spPr>
          <a:xfrm>
            <a:off x="7440149" y="1875644"/>
            <a:ext cx="340158" cy="461665"/>
          </a:xfrm>
          <a:prstGeom prst="rect">
            <a:avLst/>
          </a:prstGeom>
          <a:noFill/>
        </p:spPr>
        <p:txBody>
          <a:bodyPr wrap="none" rtlCol="0">
            <a:spAutoFit/>
          </a:bodyPr>
          <a:lstStyle/>
          <a:p>
            <a:r>
              <a:rPr lang="en-CA" sz="2400" b="1" dirty="0">
                <a:solidFill>
                  <a:srgbClr val="FF0000"/>
                </a:solidFill>
                <a:effectLst>
                  <a:outerShdw blurRad="38100" dist="38100" dir="2700000" algn="tl">
                    <a:srgbClr val="000000">
                      <a:alpha val="43137"/>
                    </a:srgbClr>
                  </a:outerShdw>
                </a:effectLst>
              </a:rPr>
              <a:t>5</a:t>
            </a:r>
            <a:endParaRPr lang="en-US" sz="2400" b="1" dirty="0">
              <a:solidFill>
                <a:srgbClr val="FF0000"/>
              </a:solidFill>
              <a:effectLst>
                <a:outerShdw blurRad="38100" dist="38100" dir="2700000" algn="tl">
                  <a:srgbClr val="000000">
                    <a:alpha val="43137"/>
                  </a:srgbClr>
                </a:outerShdw>
              </a:effectLst>
            </a:endParaRPr>
          </a:p>
        </p:txBody>
      </p:sp>
      <p:sp>
        <p:nvSpPr>
          <p:cNvPr id="5" name="Rectangle 4"/>
          <p:cNvSpPr/>
          <p:nvPr/>
        </p:nvSpPr>
        <p:spPr>
          <a:xfrm>
            <a:off x="815413" y="3952876"/>
            <a:ext cx="398780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51158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2B84-FC7A-4B20-9E7C-FF1A57480D30}"/>
              </a:ext>
            </a:extLst>
          </p:cNvPr>
          <p:cNvSpPr>
            <a:spLocks noGrp="1"/>
          </p:cNvSpPr>
          <p:nvPr>
            <p:ph type="title"/>
          </p:nvPr>
        </p:nvSpPr>
        <p:spPr/>
        <p:txBody>
          <a:bodyPr/>
          <a:lstStyle/>
          <a:p>
            <a:r>
              <a:rPr lang="en-US" dirty="0"/>
              <a:t>Did I mention Constructors?</a:t>
            </a:r>
            <a:endParaRPr lang="en-CA" dirty="0"/>
          </a:p>
        </p:txBody>
      </p:sp>
      <p:sp>
        <p:nvSpPr>
          <p:cNvPr id="3" name="Content Placeholder 2">
            <a:extLst>
              <a:ext uri="{FF2B5EF4-FFF2-40B4-BE49-F238E27FC236}">
                <a16:creationId xmlns:a16="http://schemas.microsoft.com/office/drawing/2014/main" id="{6E3A47B8-DA2F-31B7-8716-CE829EAB4123}"/>
              </a:ext>
            </a:extLst>
          </p:cNvPr>
          <p:cNvSpPr>
            <a:spLocks noGrp="1"/>
          </p:cNvSpPr>
          <p:nvPr>
            <p:ph idx="1"/>
          </p:nvPr>
        </p:nvSpPr>
        <p:spPr/>
        <p:txBody>
          <a:bodyPr/>
          <a:lstStyle/>
          <a:p>
            <a:r>
              <a:rPr lang="en-US" dirty="0"/>
              <a:t>So, tell me anything about this line of code:</a:t>
            </a:r>
            <a:endParaRPr lang="en-CA" dirty="0"/>
          </a:p>
        </p:txBody>
      </p:sp>
      <p:pic>
        <p:nvPicPr>
          <p:cNvPr id="6" name="Picture 5">
            <a:extLst>
              <a:ext uri="{FF2B5EF4-FFF2-40B4-BE49-F238E27FC236}">
                <a16:creationId xmlns:a16="http://schemas.microsoft.com/office/drawing/2014/main" id="{2B9EE2FB-0DF7-90A2-1ACE-284EB2E822BD}"/>
              </a:ext>
            </a:extLst>
          </p:cNvPr>
          <p:cNvPicPr>
            <a:picLocks noChangeAspect="1"/>
          </p:cNvPicPr>
          <p:nvPr/>
        </p:nvPicPr>
        <p:blipFill>
          <a:blip r:embed="rId3"/>
          <a:stretch>
            <a:fillRect/>
          </a:stretch>
        </p:blipFill>
        <p:spPr>
          <a:xfrm>
            <a:off x="1791464" y="2273006"/>
            <a:ext cx="7521277" cy="1155994"/>
          </a:xfrm>
          <a:prstGeom prst="rect">
            <a:avLst/>
          </a:prstGeom>
        </p:spPr>
      </p:pic>
      <p:cxnSp>
        <p:nvCxnSpPr>
          <p:cNvPr id="7" name="Straight Connector 6">
            <a:extLst>
              <a:ext uri="{FF2B5EF4-FFF2-40B4-BE49-F238E27FC236}">
                <a16:creationId xmlns:a16="http://schemas.microsoft.com/office/drawing/2014/main" id="{481F4921-1DF6-188F-5743-3CABC609DDA9}"/>
              </a:ext>
            </a:extLst>
          </p:cNvPr>
          <p:cNvCxnSpPr/>
          <p:nvPr/>
        </p:nvCxnSpPr>
        <p:spPr>
          <a:xfrm>
            <a:off x="2358639" y="3580688"/>
            <a:ext cx="3537959" cy="0"/>
          </a:xfrm>
          <a:prstGeom prst="line">
            <a:avLst/>
          </a:prstGeom>
          <a:ln w="57150">
            <a:solidFill>
              <a:srgbClr val="00FFF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604603-64B8-C6D1-86AF-0997F19B53EE}"/>
              </a:ext>
            </a:extLst>
          </p:cNvPr>
          <p:cNvSpPr txBox="1"/>
          <p:nvPr/>
        </p:nvSpPr>
        <p:spPr>
          <a:xfrm>
            <a:off x="2854296" y="3693183"/>
            <a:ext cx="2068002" cy="369332"/>
          </a:xfrm>
          <a:prstGeom prst="rect">
            <a:avLst/>
          </a:prstGeom>
          <a:noFill/>
        </p:spPr>
        <p:txBody>
          <a:bodyPr wrap="none" rtlCol="0">
            <a:spAutoFit/>
          </a:bodyPr>
          <a:lstStyle/>
          <a:p>
            <a:pPr algn="l"/>
            <a:r>
              <a:rPr lang="en-US" b="1" dirty="0">
                <a:solidFill>
                  <a:schemeClr val="bg1"/>
                </a:solidFill>
                <a:effectLst>
                  <a:glow rad="101600">
                    <a:srgbClr val="00FFFF">
                      <a:alpha val="60000"/>
                    </a:srgbClr>
                  </a:glow>
                </a:effectLst>
              </a:rPr>
              <a:t>Declaring a variable</a:t>
            </a:r>
            <a:endParaRPr lang="en-CA" b="1" dirty="0" err="1">
              <a:solidFill>
                <a:schemeClr val="bg1"/>
              </a:solidFill>
              <a:effectLst>
                <a:glow rad="101600">
                  <a:srgbClr val="00FFFF">
                    <a:alpha val="60000"/>
                  </a:srgbClr>
                </a:glow>
              </a:effectLst>
            </a:endParaRPr>
          </a:p>
        </p:txBody>
      </p:sp>
      <p:cxnSp>
        <p:nvCxnSpPr>
          <p:cNvPr id="9" name="Straight Connector 8">
            <a:extLst>
              <a:ext uri="{FF2B5EF4-FFF2-40B4-BE49-F238E27FC236}">
                <a16:creationId xmlns:a16="http://schemas.microsoft.com/office/drawing/2014/main" id="{57188E12-6171-FA8A-EEDC-0578E0F35D44}"/>
              </a:ext>
            </a:extLst>
          </p:cNvPr>
          <p:cNvCxnSpPr>
            <a:cxnSpLocks/>
          </p:cNvCxnSpPr>
          <p:nvPr/>
        </p:nvCxnSpPr>
        <p:spPr>
          <a:xfrm>
            <a:off x="6202822" y="3579746"/>
            <a:ext cx="650905" cy="0"/>
          </a:xfrm>
          <a:prstGeom prst="line">
            <a:avLst/>
          </a:prstGeom>
          <a:ln w="57150">
            <a:solidFill>
              <a:srgbClr val="FF00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18FC00-7CA0-6794-2F69-44AFB569ABE4}"/>
              </a:ext>
            </a:extLst>
          </p:cNvPr>
          <p:cNvSpPr txBox="1"/>
          <p:nvPr/>
        </p:nvSpPr>
        <p:spPr>
          <a:xfrm rot="16200000">
            <a:off x="5837680" y="4024008"/>
            <a:ext cx="1434189" cy="646331"/>
          </a:xfrm>
          <a:prstGeom prst="rect">
            <a:avLst/>
          </a:prstGeom>
          <a:noFill/>
        </p:spPr>
        <p:txBody>
          <a:bodyPr wrap="square" rtlCol="0">
            <a:spAutoFit/>
          </a:bodyPr>
          <a:lstStyle/>
          <a:p>
            <a:pPr algn="ctr"/>
            <a:r>
              <a:rPr lang="en-US" b="1" dirty="0">
                <a:solidFill>
                  <a:schemeClr val="bg1"/>
                </a:solidFill>
                <a:effectLst>
                  <a:glow rad="101600">
                    <a:srgbClr val="FF00FF">
                      <a:alpha val="60000"/>
                    </a:srgbClr>
                  </a:glow>
                </a:effectLst>
              </a:rPr>
              <a:t>Instantiating an object </a:t>
            </a:r>
            <a:endParaRPr lang="en-CA" b="1" dirty="0" err="1">
              <a:solidFill>
                <a:schemeClr val="bg1"/>
              </a:solidFill>
              <a:effectLst>
                <a:glow rad="101600">
                  <a:srgbClr val="FF00FF">
                    <a:alpha val="60000"/>
                  </a:srgbClr>
                </a:glow>
              </a:effectLst>
            </a:endParaRPr>
          </a:p>
        </p:txBody>
      </p:sp>
      <p:cxnSp>
        <p:nvCxnSpPr>
          <p:cNvPr id="11" name="Straight Connector 10">
            <a:extLst>
              <a:ext uri="{FF2B5EF4-FFF2-40B4-BE49-F238E27FC236}">
                <a16:creationId xmlns:a16="http://schemas.microsoft.com/office/drawing/2014/main" id="{312DB125-151C-D53B-7BD3-E44CF14BE7B4}"/>
              </a:ext>
            </a:extLst>
          </p:cNvPr>
          <p:cNvCxnSpPr>
            <a:cxnSpLocks/>
          </p:cNvCxnSpPr>
          <p:nvPr/>
        </p:nvCxnSpPr>
        <p:spPr>
          <a:xfrm>
            <a:off x="7036119" y="3579746"/>
            <a:ext cx="1954057" cy="0"/>
          </a:xfrm>
          <a:prstGeom prst="line">
            <a:avLst/>
          </a:prstGeom>
          <a:ln w="57150">
            <a:solidFill>
              <a:srgbClr val="43FC2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6E38E32-26F6-E40B-99E4-5AAC3B84970E}"/>
              </a:ext>
            </a:extLst>
          </p:cNvPr>
          <p:cNvSpPr txBox="1"/>
          <p:nvPr/>
        </p:nvSpPr>
        <p:spPr>
          <a:xfrm>
            <a:off x="7680381" y="3726160"/>
            <a:ext cx="506870" cy="369332"/>
          </a:xfrm>
          <a:prstGeom prst="rect">
            <a:avLst/>
          </a:prstGeom>
          <a:noFill/>
        </p:spPr>
        <p:txBody>
          <a:bodyPr wrap="none" rtlCol="0">
            <a:spAutoFit/>
          </a:bodyPr>
          <a:lstStyle/>
          <a:p>
            <a:pPr algn="l"/>
            <a:r>
              <a:rPr lang="en-US" b="1" dirty="0">
                <a:solidFill>
                  <a:schemeClr val="bg1"/>
                </a:solidFill>
                <a:effectLst>
                  <a:glow rad="101600">
                    <a:srgbClr val="43FC24">
                      <a:alpha val="60000"/>
                    </a:srgbClr>
                  </a:glow>
                </a:effectLst>
              </a:rPr>
              <a:t>???</a:t>
            </a:r>
            <a:endParaRPr lang="en-CA" b="1" dirty="0" err="1">
              <a:solidFill>
                <a:schemeClr val="bg1"/>
              </a:solidFill>
              <a:effectLst>
                <a:glow rad="101600">
                  <a:srgbClr val="43FC24">
                    <a:alpha val="60000"/>
                  </a:srgbClr>
                </a:glow>
              </a:effectLst>
            </a:endParaRPr>
          </a:p>
        </p:txBody>
      </p:sp>
    </p:spTree>
    <p:extLst>
      <p:ext uri="{BB962C8B-B14F-4D97-AF65-F5344CB8AC3E}">
        <p14:creationId xmlns:p14="http://schemas.microsoft.com/office/powerpoint/2010/main" val="330265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2B84-FC7A-4B20-9E7C-FF1A57480D30}"/>
              </a:ext>
            </a:extLst>
          </p:cNvPr>
          <p:cNvSpPr>
            <a:spLocks noGrp="1"/>
          </p:cNvSpPr>
          <p:nvPr>
            <p:ph type="title"/>
          </p:nvPr>
        </p:nvSpPr>
        <p:spPr/>
        <p:txBody>
          <a:bodyPr/>
          <a:lstStyle/>
          <a:p>
            <a:r>
              <a:rPr lang="en-US" dirty="0"/>
              <a:t>Did I mention Constructors?</a:t>
            </a:r>
            <a:endParaRPr lang="en-CA" dirty="0"/>
          </a:p>
        </p:txBody>
      </p:sp>
      <p:sp>
        <p:nvSpPr>
          <p:cNvPr id="3" name="Content Placeholder 2">
            <a:extLst>
              <a:ext uri="{FF2B5EF4-FFF2-40B4-BE49-F238E27FC236}">
                <a16:creationId xmlns:a16="http://schemas.microsoft.com/office/drawing/2014/main" id="{6E3A47B8-DA2F-31B7-8716-CE829EAB4123}"/>
              </a:ext>
            </a:extLst>
          </p:cNvPr>
          <p:cNvSpPr>
            <a:spLocks noGrp="1"/>
          </p:cNvSpPr>
          <p:nvPr>
            <p:ph idx="1"/>
          </p:nvPr>
        </p:nvSpPr>
        <p:spPr/>
        <p:txBody>
          <a:bodyPr/>
          <a:lstStyle/>
          <a:p>
            <a:r>
              <a:rPr lang="en-US" dirty="0"/>
              <a:t>So, tell me anything about this line of code:</a:t>
            </a:r>
            <a:endParaRPr lang="en-CA" dirty="0"/>
          </a:p>
        </p:txBody>
      </p:sp>
      <p:pic>
        <p:nvPicPr>
          <p:cNvPr id="6" name="Picture 5">
            <a:extLst>
              <a:ext uri="{FF2B5EF4-FFF2-40B4-BE49-F238E27FC236}">
                <a16:creationId xmlns:a16="http://schemas.microsoft.com/office/drawing/2014/main" id="{3F536B09-F29C-A198-466B-AC89B925CC76}"/>
              </a:ext>
            </a:extLst>
          </p:cNvPr>
          <p:cNvPicPr>
            <a:picLocks noChangeAspect="1"/>
          </p:cNvPicPr>
          <p:nvPr/>
        </p:nvPicPr>
        <p:blipFill>
          <a:blip r:embed="rId2"/>
          <a:stretch>
            <a:fillRect/>
          </a:stretch>
        </p:blipFill>
        <p:spPr>
          <a:xfrm>
            <a:off x="1791464" y="2273006"/>
            <a:ext cx="7521277" cy="1155994"/>
          </a:xfrm>
          <a:prstGeom prst="rect">
            <a:avLst/>
          </a:prstGeom>
        </p:spPr>
      </p:pic>
      <p:cxnSp>
        <p:nvCxnSpPr>
          <p:cNvPr id="15" name="Straight Connector 14">
            <a:extLst>
              <a:ext uri="{FF2B5EF4-FFF2-40B4-BE49-F238E27FC236}">
                <a16:creationId xmlns:a16="http://schemas.microsoft.com/office/drawing/2014/main" id="{78BF3033-A45D-94DB-F2FF-E4761D380C48}"/>
              </a:ext>
            </a:extLst>
          </p:cNvPr>
          <p:cNvCxnSpPr>
            <a:cxnSpLocks/>
          </p:cNvCxnSpPr>
          <p:nvPr/>
        </p:nvCxnSpPr>
        <p:spPr>
          <a:xfrm flipV="1">
            <a:off x="6494804" y="3395080"/>
            <a:ext cx="2441439" cy="783813"/>
          </a:xfrm>
          <a:prstGeom prst="line">
            <a:avLst/>
          </a:prstGeom>
          <a:ln w="57150">
            <a:solidFill>
              <a:srgbClr val="43FC2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A1AA96-CB95-80E7-812D-10873FA80D09}"/>
              </a:ext>
            </a:extLst>
          </p:cNvPr>
          <p:cNvSpPr txBox="1"/>
          <p:nvPr/>
        </p:nvSpPr>
        <p:spPr>
          <a:xfrm>
            <a:off x="4563454" y="4081866"/>
            <a:ext cx="7366475" cy="2585323"/>
          </a:xfrm>
          <a:prstGeom prst="rect">
            <a:avLst/>
          </a:prstGeom>
          <a:noFill/>
        </p:spPr>
        <p:txBody>
          <a:bodyPr wrap="square" rtlCol="0">
            <a:spAutoFit/>
          </a:bodyPr>
          <a:lstStyle/>
          <a:p>
            <a:pPr marL="285750" indent="-285750" algn="l">
              <a:buFont typeface="Arial" panose="020B0604020202020204" pitchFamily="34" charset="0"/>
              <a:buChar char="•"/>
            </a:pPr>
            <a:r>
              <a:rPr lang="en-US" b="1" dirty="0">
                <a:solidFill>
                  <a:schemeClr val="bg1"/>
                </a:solidFill>
                <a:effectLst>
                  <a:glow rad="101600">
                    <a:srgbClr val="43FC24">
                      <a:alpha val="60000"/>
                    </a:srgbClr>
                  </a:glow>
                </a:effectLst>
              </a:rPr>
              <a:t>This is our clue! </a:t>
            </a:r>
          </a:p>
          <a:p>
            <a:pPr marL="285750" indent="-285750" algn="l">
              <a:buFont typeface="Arial" panose="020B0604020202020204" pitchFamily="34" charset="0"/>
              <a:buChar char="•"/>
            </a:pPr>
            <a:r>
              <a:rPr lang="en-US" b="1" dirty="0">
                <a:solidFill>
                  <a:schemeClr val="bg1"/>
                </a:solidFill>
                <a:effectLst>
                  <a:glow rad="101600">
                    <a:srgbClr val="43FC24">
                      <a:alpha val="60000"/>
                    </a:srgbClr>
                  </a:glow>
                </a:effectLst>
              </a:rPr>
              <a:t>This must be a method call  because of the ()</a:t>
            </a:r>
          </a:p>
          <a:p>
            <a:pPr marL="285750" indent="-285750" algn="l">
              <a:buFont typeface="Arial" panose="020B0604020202020204" pitchFamily="34" charset="0"/>
              <a:buChar char="•"/>
            </a:pPr>
            <a:r>
              <a:rPr lang="en-US" b="1" dirty="0">
                <a:solidFill>
                  <a:schemeClr val="bg1"/>
                </a:solidFill>
                <a:effectLst>
                  <a:glow rad="101600">
                    <a:srgbClr val="43FC24">
                      <a:alpha val="60000"/>
                    </a:srgbClr>
                  </a:glow>
                </a:effectLst>
              </a:rPr>
              <a:t>But, something’s not right?  What is not right?</a:t>
            </a:r>
          </a:p>
          <a:p>
            <a:pPr marL="285750" indent="-285750" algn="l">
              <a:buFont typeface="Arial" panose="020B0604020202020204" pitchFamily="34" charset="0"/>
              <a:buChar char="•"/>
            </a:pPr>
            <a:r>
              <a:rPr lang="en-US" b="1" dirty="0">
                <a:solidFill>
                  <a:schemeClr val="bg1"/>
                </a:solidFill>
                <a:effectLst>
                  <a:glow rad="101600">
                    <a:srgbClr val="43FC24">
                      <a:alpha val="60000"/>
                    </a:srgbClr>
                  </a:glow>
                </a:effectLst>
              </a:rPr>
              <a:t>Method names don’t start with a CAPITAL letter.</a:t>
            </a:r>
          </a:p>
          <a:p>
            <a:pPr marL="285750" indent="-285750" algn="l">
              <a:buFont typeface="Arial" panose="020B0604020202020204" pitchFamily="34" charset="0"/>
              <a:buChar char="•"/>
            </a:pPr>
            <a:r>
              <a:rPr lang="en-US" b="1" dirty="0">
                <a:solidFill>
                  <a:schemeClr val="bg1"/>
                </a:solidFill>
                <a:effectLst>
                  <a:glow rad="101600">
                    <a:srgbClr val="FF00FF">
                      <a:alpha val="60000"/>
                    </a:srgbClr>
                  </a:glow>
                </a:effectLst>
              </a:rPr>
              <a:t>Until now!</a:t>
            </a:r>
          </a:p>
          <a:p>
            <a:pPr marL="285750" indent="-285750" algn="l">
              <a:buFont typeface="Arial" panose="020B0604020202020204" pitchFamily="34" charset="0"/>
              <a:buChar char="•"/>
            </a:pPr>
            <a:r>
              <a:rPr lang="en-US" b="1" dirty="0">
                <a:solidFill>
                  <a:schemeClr val="bg1"/>
                </a:solidFill>
                <a:effectLst>
                  <a:glow rad="101600">
                    <a:srgbClr val="FF00FF">
                      <a:alpha val="60000"/>
                    </a:srgbClr>
                  </a:glow>
                </a:effectLst>
              </a:rPr>
              <a:t>There is one special method that starts with a Capital</a:t>
            </a:r>
          </a:p>
          <a:p>
            <a:pPr marL="285750" indent="-285750" algn="l">
              <a:buFont typeface="Arial" panose="020B0604020202020204" pitchFamily="34" charset="0"/>
              <a:buChar char="•"/>
            </a:pPr>
            <a:r>
              <a:rPr lang="en-US" b="1" dirty="0">
                <a:solidFill>
                  <a:schemeClr val="bg1"/>
                </a:solidFill>
                <a:effectLst>
                  <a:glow rad="101600">
                    <a:srgbClr val="FF00FF">
                      <a:alpha val="60000"/>
                    </a:srgbClr>
                  </a:glow>
                </a:effectLst>
              </a:rPr>
              <a:t>It is called a constructor.</a:t>
            </a:r>
          </a:p>
          <a:p>
            <a:pPr marL="285750" indent="-285750" algn="l">
              <a:buFont typeface="Arial" panose="020B0604020202020204" pitchFamily="34" charset="0"/>
              <a:buChar char="•"/>
            </a:pPr>
            <a:r>
              <a:rPr lang="en-US" b="1" dirty="0">
                <a:solidFill>
                  <a:schemeClr val="bg1"/>
                </a:solidFill>
                <a:effectLst>
                  <a:glow rad="101600">
                    <a:srgbClr val="FF00FF">
                      <a:alpha val="60000"/>
                    </a:srgbClr>
                  </a:glow>
                </a:effectLst>
              </a:rPr>
              <a:t>A constructor runs automatically when an object is instantiated</a:t>
            </a:r>
          </a:p>
          <a:p>
            <a:pPr marL="285750" indent="-285750" algn="l">
              <a:buFont typeface="Arial" panose="020B0604020202020204" pitchFamily="34" charset="0"/>
              <a:buChar char="•"/>
            </a:pPr>
            <a:r>
              <a:rPr lang="en-US" b="1" dirty="0">
                <a:solidFill>
                  <a:schemeClr val="bg1"/>
                </a:solidFill>
                <a:effectLst>
                  <a:glow rad="101600">
                    <a:srgbClr val="FF00FF">
                      <a:alpha val="60000"/>
                    </a:srgbClr>
                  </a:glow>
                </a:effectLst>
              </a:rPr>
              <a:t>Let’s check it out…</a:t>
            </a:r>
            <a:endParaRPr lang="en-CA"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31740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00"/>
                                        <p:tgtEl>
                                          <p:spTgt spid="17">
                                            <p:txEl>
                                              <p:pRg st="0" end="0"/>
                                            </p:txEl>
                                          </p:spTgt>
                                        </p:tgtEl>
                                      </p:cBhvr>
                                    </p:animEffect>
                                    <p:anim calcmode="lin" valueType="num">
                                      <p:cBhvr>
                                        <p:cTn id="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7">
                                            <p:txEl>
                                              <p:pRg st="1" end="1"/>
                                            </p:txEl>
                                          </p:spTgt>
                                        </p:tgtEl>
                                        <p:attrNameLst>
                                          <p:attrName>style.visibility</p:attrName>
                                        </p:attrNameLst>
                                      </p:cBhvr>
                                      <p:to>
                                        <p:strVal val="visible"/>
                                      </p:to>
                                    </p:set>
                                    <p:animEffect transition="in" filter="fade">
                                      <p:cBhvr>
                                        <p:cTn id="18" dur="1000"/>
                                        <p:tgtEl>
                                          <p:spTgt spid="17">
                                            <p:txEl>
                                              <p:pRg st="1" end="1"/>
                                            </p:txEl>
                                          </p:spTgt>
                                        </p:tgtEl>
                                      </p:cBhvr>
                                    </p:animEffect>
                                    <p:anim calcmode="lin" valueType="num">
                                      <p:cBhvr>
                                        <p:cTn id="19"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animEffect transition="in" filter="fade">
                                      <p:cBhvr>
                                        <p:cTn id="25" dur="1000"/>
                                        <p:tgtEl>
                                          <p:spTgt spid="17">
                                            <p:txEl>
                                              <p:pRg st="2" end="2"/>
                                            </p:txEl>
                                          </p:spTgt>
                                        </p:tgtEl>
                                      </p:cBhvr>
                                    </p:animEffect>
                                    <p:anim calcmode="lin" valueType="num">
                                      <p:cBhvr>
                                        <p:cTn id="26"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7">
                                            <p:txEl>
                                              <p:pRg st="3" end="3"/>
                                            </p:txEl>
                                          </p:spTgt>
                                        </p:tgtEl>
                                        <p:attrNameLst>
                                          <p:attrName>style.visibility</p:attrName>
                                        </p:attrNameLst>
                                      </p:cBhvr>
                                      <p:to>
                                        <p:strVal val="visible"/>
                                      </p:to>
                                    </p:set>
                                    <p:animEffect transition="in" filter="fade">
                                      <p:cBhvr>
                                        <p:cTn id="32" dur="1000"/>
                                        <p:tgtEl>
                                          <p:spTgt spid="17">
                                            <p:txEl>
                                              <p:pRg st="3" end="3"/>
                                            </p:txEl>
                                          </p:spTgt>
                                        </p:tgtEl>
                                      </p:cBhvr>
                                    </p:animEffect>
                                    <p:anim calcmode="lin" valueType="num">
                                      <p:cBhvr>
                                        <p:cTn id="33"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7">
                                            <p:txEl>
                                              <p:pRg st="4" end="4"/>
                                            </p:txEl>
                                          </p:spTgt>
                                        </p:tgtEl>
                                        <p:attrNameLst>
                                          <p:attrName>style.visibility</p:attrName>
                                        </p:attrNameLst>
                                      </p:cBhvr>
                                      <p:to>
                                        <p:strVal val="visible"/>
                                      </p:to>
                                    </p:set>
                                    <p:animEffect transition="in" filter="fade">
                                      <p:cBhvr>
                                        <p:cTn id="39" dur="1000"/>
                                        <p:tgtEl>
                                          <p:spTgt spid="17">
                                            <p:txEl>
                                              <p:pRg st="4" end="4"/>
                                            </p:txEl>
                                          </p:spTgt>
                                        </p:tgtEl>
                                      </p:cBhvr>
                                    </p:animEffect>
                                    <p:anim calcmode="lin" valueType="num">
                                      <p:cBhvr>
                                        <p:cTn id="40"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7">
                                            <p:txEl>
                                              <p:pRg st="5" end="5"/>
                                            </p:txEl>
                                          </p:spTgt>
                                        </p:tgtEl>
                                        <p:attrNameLst>
                                          <p:attrName>style.visibility</p:attrName>
                                        </p:attrNameLst>
                                      </p:cBhvr>
                                      <p:to>
                                        <p:strVal val="visible"/>
                                      </p:to>
                                    </p:set>
                                    <p:animEffect transition="in" filter="fade">
                                      <p:cBhvr>
                                        <p:cTn id="46" dur="1000"/>
                                        <p:tgtEl>
                                          <p:spTgt spid="17">
                                            <p:txEl>
                                              <p:pRg st="5" end="5"/>
                                            </p:txEl>
                                          </p:spTgt>
                                        </p:tgtEl>
                                      </p:cBhvr>
                                    </p:animEffect>
                                    <p:anim calcmode="lin" valueType="num">
                                      <p:cBhvr>
                                        <p:cTn id="47"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1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7">
                                            <p:txEl>
                                              <p:pRg st="6" end="6"/>
                                            </p:txEl>
                                          </p:spTgt>
                                        </p:tgtEl>
                                        <p:attrNameLst>
                                          <p:attrName>style.visibility</p:attrName>
                                        </p:attrNameLst>
                                      </p:cBhvr>
                                      <p:to>
                                        <p:strVal val="visible"/>
                                      </p:to>
                                    </p:set>
                                    <p:animEffect transition="in" filter="fade">
                                      <p:cBhvr>
                                        <p:cTn id="53" dur="1000"/>
                                        <p:tgtEl>
                                          <p:spTgt spid="17">
                                            <p:txEl>
                                              <p:pRg st="6" end="6"/>
                                            </p:txEl>
                                          </p:spTgt>
                                        </p:tgtEl>
                                      </p:cBhvr>
                                    </p:animEffect>
                                    <p:anim calcmode="lin" valueType="num">
                                      <p:cBhvr>
                                        <p:cTn id="54"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1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7">
                                            <p:txEl>
                                              <p:pRg st="7" end="7"/>
                                            </p:txEl>
                                          </p:spTgt>
                                        </p:tgtEl>
                                        <p:attrNameLst>
                                          <p:attrName>style.visibility</p:attrName>
                                        </p:attrNameLst>
                                      </p:cBhvr>
                                      <p:to>
                                        <p:strVal val="visible"/>
                                      </p:to>
                                    </p:set>
                                    <p:animEffect transition="in" filter="fade">
                                      <p:cBhvr>
                                        <p:cTn id="60" dur="1000"/>
                                        <p:tgtEl>
                                          <p:spTgt spid="17">
                                            <p:txEl>
                                              <p:pRg st="7" end="7"/>
                                            </p:txEl>
                                          </p:spTgt>
                                        </p:tgtEl>
                                      </p:cBhvr>
                                    </p:animEffect>
                                    <p:anim calcmode="lin" valueType="num">
                                      <p:cBhvr>
                                        <p:cTn id="61"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62" dur="1000" fill="hold"/>
                                        <p:tgtEl>
                                          <p:spTgt spid="1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7">
                                            <p:txEl>
                                              <p:pRg st="8" end="8"/>
                                            </p:txEl>
                                          </p:spTgt>
                                        </p:tgtEl>
                                        <p:attrNameLst>
                                          <p:attrName>style.visibility</p:attrName>
                                        </p:attrNameLst>
                                      </p:cBhvr>
                                      <p:to>
                                        <p:strVal val="visible"/>
                                      </p:to>
                                    </p:set>
                                    <p:animEffect transition="in" filter="fade">
                                      <p:cBhvr>
                                        <p:cTn id="67" dur="1000"/>
                                        <p:tgtEl>
                                          <p:spTgt spid="17">
                                            <p:txEl>
                                              <p:pRg st="8" end="8"/>
                                            </p:txEl>
                                          </p:spTgt>
                                        </p:tgtEl>
                                      </p:cBhvr>
                                    </p:animEffect>
                                    <p:anim calcmode="lin" valueType="num">
                                      <p:cBhvr>
                                        <p:cTn id="68"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69"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D31304C-F720-E97C-1CFB-865CA2887872}"/>
              </a:ext>
            </a:extLst>
          </p:cNvPr>
          <p:cNvSpPr txBox="1"/>
          <p:nvPr/>
        </p:nvSpPr>
        <p:spPr>
          <a:xfrm>
            <a:off x="10338057" y="740651"/>
            <a:ext cx="1479031" cy="4524315"/>
          </a:xfrm>
          <a:prstGeom prst="rect">
            <a:avLst/>
          </a:prstGeom>
          <a:solidFill>
            <a:schemeClr val="bg1"/>
          </a:solidFill>
          <a:effectLst>
            <a:outerShdw blurRad="50800" dist="63500" dir="2700000" algn="tl" rotWithShape="0">
              <a:prstClr val="black"/>
            </a:outerShdw>
          </a:effectLst>
        </p:spPr>
        <p:txBody>
          <a:bodyPr wrap="square" rtlCol="0">
            <a:spAutoFit/>
          </a:bodyPr>
          <a:lstStyle/>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r>
              <a:rPr lang="en-CA" sz="900" dirty="0"/>
              <a:t>0: iconst_2 1: istore_1 2: iload_1 3: </a:t>
            </a:r>
            <a:r>
              <a:rPr lang="en-CA" sz="900" dirty="0" err="1"/>
              <a:t>sipush</a:t>
            </a:r>
            <a:r>
              <a:rPr lang="en-CA" sz="900" dirty="0"/>
              <a:t> 1000 6: </a:t>
            </a:r>
            <a:r>
              <a:rPr lang="en-CA" sz="900" dirty="0" err="1"/>
              <a:t>if_icmpge</a:t>
            </a:r>
            <a:r>
              <a:rPr lang="en-CA" sz="900" dirty="0"/>
              <a:t> 44 9: iconst_2 10: istore_2 </a:t>
            </a:r>
          </a:p>
          <a:p>
            <a:endParaRPr lang="en-CA" sz="900" dirty="0"/>
          </a:p>
        </p:txBody>
      </p:sp>
      <p:sp>
        <p:nvSpPr>
          <p:cNvPr id="11" name="Rectangle 10">
            <a:extLst>
              <a:ext uri="{FF2B5EF4-FFF2-40B4-BE49-F238E27FC236}">
                <a16:creationId xmlns:a16="http://schemas.microsoft.com/office/drawing/2014/main" id="{B0038251-E169-BB3A-67C2-695FFA9FC2D9}"/>
              </a:ext>
            </a:extLst>
          </p:cNvPr>
          <p:cNvSpPr/>
          <p:nvPr/>
        </p:nvSpPr>
        <p:spPr>
          <a:xfrm>
            <a:off x="208369" y="4264351"/>
            <a:ext cx="2515580" cy="2320934"/>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50" b="1" dirty="0">
              <a:effectLst>
                <a:outerShdw blurRad="38100" dist="38100" dir="2700000" algn="tl">
                  <a:srgbClr val="000000">
                    <a:alpha val="43137"/>
                  </a:srgbClr>
                </a:outerShdw>
              </a:effectLst>
            </a:endParaRPr>
          </a:p>
          <a:p>
            <a:pPr algn="ctr"/>
            <a:endParaRPr lang="en-CA" sz="1350" b="1" dirty="0">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FCEF00B5-4E71-CAE9-3390-B9ACA808F78F}"/>
              </a:ext>
            </a:extLst>
          </p:cNvPr>
          <p:cNvSpPr/>
          <p:nvPr/>
        </p:nvSpPr>
        <p:spPr>
          <a:xfrm>
            <a:off x="560783" y="6058470"/>
            <a:ext cx="1769403" cy="401687"/>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s1 = @</a:t>
            </a:r>
          </a:p>
          <a:p>
            <a:pPr algn="ctr"/>
            <a:endParaRPr lang="en-CA" sz="1350" b="1" dirty="0">
              <a:effectLst>
                <a:outerShdw blurRad="38100" dist="38100" dir="2700000" algn="tl">
                  <a:srgbClr val="000000">
                    <a:alpha val="43137"/>
                  </a:srgbClr>
                </a:outerShdw>
              </a:effectLst>
            </a:endParaRPr>
          </a:p>
        </p:txBody>
      </p:sp>
      <p:cxnSp>
        <p:nvCxnSpPr>
          <p:cNvPr id="10" name="Straight Arrow Connector 9">
            <a:extLst>
              <a:ext uri="{FF2B5EF4-FFF2-40B4-BE49-F238E27FC236}">
                <a16:creationId xmlns:a16="http://schemas.microsoft.com/office/drawing/2014/main" id="{2C7ABA61-CBB1-0417-4985-146FF41F0823}"/>
              </a:ext>
            </a:extLst>
          </p:cNvPr>
          <p:cNvCxnSpPr>
            <a:cxnSpLocks/>
          </p:cNvCxnSpPr>
          <p:nvPr/>
        </p:nvCxnSpPr>
        <p:spPr>
          <a:xfrm flipV="1">
            <a:off x="1799924" y="5933342"/>
            <a:ext cx="4296076" cy="325971"/>
          </a:xfrm>
          <a:prstGeom prst="straightConnector1">
            <a:avLst/>
          </a:prstGeom>
          <a:ln w="3810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7A54D3E-59EF-6A59-6FFE-AAAFC32F159D}"/>
              </a:ext>
            </a:extLst>
          </p:cNvPr>
          <p:cNvSpPr/>
          <p:nvPr/>
        </p:nvSpPr>
        <p:spPr>
          <a:xfrm>
            <a:off x="560783" y="5466879"/>
            <a:ext cx="1769403" cy="401687"/>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s2 = @</a:t>
            </a:r>
          </a:p>
          <a:p>
            <a:pPr algn="ctr"/>
            <a:endParaRPr lang="en-CA" sz="1350" b="1" dirty="0">
              <a:effectLst>
                <a:outerShdw blurRad="38100" dist="38100" dir="2700000" algn="tl">
                  <a:srgbClr val="000000">
                    <a:alpha val="43137"/>
                  </a:srgbClr>
                </a:outerShdw>
              </a:effectLst>
            </a:endParaRPr>
          </a:p>
        </p:txBody>
      </p:sp>
      <p:grpSp>
        <p:nvGrpSpPr>
          <p:cNvPr id="26" name="Group 25">
            <a:extLst>
              <a:ext uri="{FF2B5EF4-FFF2-40B4-BE49-F238E27FC236}">
                <a16:creationId xmlns:a16="http://schemas.microsoft.com/office/drawing/2014/main" id="{B3DFE301-779D-159B-D331-66F3A5E42FF4}"/>
              </a:ext>
            </a:extLst>
          </p:cNvPr>
          <p:cNvGrpSpPr/>
          <p:nvPr/>
        </p:nvGrpSpPr>
        <p:grpSpPr>
          <a:xfrm>
            <a:off x="3824135" y="3951922"/>
            <a:ext cx="1931545" cy="1313043"/>
            <a:chOff x="5807967" y="4784678"/>
            <a:chExt cx="2592289" cy="1599819"/>
          </a:xfrm>
        </p:grpSpPr>
        <p:sp>
          <p:nvSpPr>
            <p:cNvPr id="27" name="Rectangle 26">
              <a:extLst>
                <a:ext uri="{FF2B5EF4-FFF2-40B4-BE49-F238E27FC236}">
                  <a16:creationId xmlns:a16="http://schemas.microsoft.com/office/drawing/2014/main" id="{59D7D289-F29B-95E6-A99F-473F2F576BB5}"/>
                </a:ext>
              </a:extLst>
            </p:cNvPr>
            <p:cNvSpPr/>
            <p:nvPr/>
          </p:nvSpPr>
          <p:spPr>
            <a:xfrm>
              <a:off x="5807968" y="4784678"/>
              <a:ext cx="2592288" cy="372511"/>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glow rad="101600">
                      <a:schemeClr val="tx1">
                        <a:alpha val="60000"/>
                      </a:schemeClr>
                    </a:glow>
                    <a:outerShdw blurRad="38100" dist="38100" dir="2700000" algn="tl">
                      <a:srgbClr val="000000">
                        <a:alpha val="43137"/>
                      </a:srgbClr>
                    </a:outerShdw>
                  </a:effectLst>
                </a:rPr>
                <a:t>Student</a:t>
              </a:r>
              <a:endParaRPr lang="en-CA" sz="1200" b="1" dirty="0">
                <a:effectLst>
                  <a:glow rad="101600">
                    <a:schemeClr val="tx1">
                      <a:alpha val="60000"/>
                    </a:schemeClr>
                  </a:glow>
                  <a:outerShdw blurRad="38100" dist="38100" dir="2700000" algn="tl">
                    <a:srgbClr val="000000">
                      <a:alpha val="43137"/>
                    </a:srgbClr>
                  </a:outerShdw>
                </a:effectLst>
              </a:endParaRPr>
            </a:p>
          </p:txBody>
        </p:sp>
        <p:sp>
          <p:nvSpPr>
            <p:cNvPr id="28" name="Rectangle 27">
              <a:extLst>
                <a:ext uri="{FF2B5EF4-FFF2-40B4-BE49-F238E27FC236}">
                  <a16:creationId xmlns:a16="http://schemas.microsoft.com/office/drawing/2014/main" id="{C2DED936-5084-CBEB-AAB0-D75C8A2F1536}"/>
                </a:ext>
              </a:extLst>
            </p:cNvPr>
            <p:cNvSpPr/>
            <p:nvPr/>
          </p:nvSpPr>
          <p:spPr>
            <a:xfrm>
              <a:off x="5807968" y="5157191"/>
              <a:ext cx="2592288" cy="118142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name = “Bart”</a:t>
              </a:r>
            </a:p>
            <a:p>
              <a:r>
                <a:rPr lang="en-US" sz="1600" b="1" dirty="0" err="1">
                  <a:solidFill>
                    <a:schemeClr val="bg1"/>
                  </a:solidFill>
                  <a:effectLst>
                    <a:glow rad="101600">
                      <a:schemeClr val="tx1">
                        <a:alpha val="60000"/>
                      </a:schemeClr>
                    </a:glow>
                    <a:outerShdw blurRad="38100" dist="38100" dir="2700000" algn="tl">
                      <a:srgbClr val="000000">
                        <a:alpha val="43137"/>
                      </a:srgbClr>
                    </a:outerShdw>
                  </a:effectLst>
                </a:rPr>
                <a:t>studentID</a:t>
              </a:r>
              <a:r>
                <a:rPr lang="en-US" sz="1600" b="1" dirty="0">
                  <a:solidFill>
                    <a:schemeClr val="bg1"/>
                  </a:solidFill>
                  <a:effectLst>
                    <a:glow rad="101600">
                      <a:schemeClr val="tx1">
                        <a:alpha val="60000"/>
                      </a:schemeClr>
                    </a:glow>
                    <a:outerShdw blurRad="38100" dist="38100" dir="2700000" algn="tl">
                      <a:srgbClr val="000000">
                        <a:alpha val="43137"/>
                      </a:srgbClr>
                    </a:outerShdw>
                  </a:effectLst>
                </a:rPr>
                <a:t> = 1928</a:t>
              </a:r>
            </a:p>
          </p:txBody>
        </p:sp>
        <p:sp>
          <p:nvSpPr>
            <p:cNvPr id="29" name="Rectangle 28">
              <a:extLst>
                <a:ext uri="{FF2B5EF4-FFF2-40B4-BE49-F238E27FC236}">
                  <a16:creationId xmlns:a16="http://schemas.microsoft.com/office/drawing/2014/main" id="{D6923C3E-5DFE-61EC-BB10-35577EDBCF08}"/>
                </a:ext>
              </a:extLst>
            </p:cNvPr>
            <p:cNvSpPr/>
            <p:nvPr/>
          </p:nvSpPr>
          <p:spPr>
            <a:xfrm>
              <a:off x="5807967" y="5966099"/>
              <a:ext cx="2592288" cy="418398"/>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effectLst>
                    <a:glow rad="101600">
                      <a:schemeClr val="tx1">
                        <a:alpha val="60000"/>
                      </a:schemeClr>
                    </a:glow>
                    <a:outerShdw blurRad="38100" dist="38100" dir="2700000" algn="tl">
                      <a:srgbClr val="000000">
                        <a:alpha val="43137"/>
                      </a:srgbClr>
                    </a:outerShdw>
                  </a:effectLst>
                </a:rPr>
                <a:t>Study (String subject):void</a:t>
              </a:r>
              <a:endParaRPr lang="en-CA" sz="1200" b="1" dirty="0">
                <a:solidFill>
                  <a:schemeClr val="bg1"/>
                </a:solidFill>
                <a:effectLst>
                  <a:glow rad="101600">
                    <a:schemeClr val="tx1">
                      <a:alpha val="60000"/>
                    </a:schemeClr>
                  </a:glow>
                  <a:outerShdw blurRad="38100" dist="38100" dir="2700000" algn="tl">
                    <a:srgbClr val="000000">
                      <a:alpha val="43137"/>
                    </a:srgbClr>
                  </a:outerShdw>
                </a:effectLst>
              </a:endParaRPr>
            </a:p>
          </p:txBody>
        </p:sp>
      </p:grpSp>
      <p:cxnSp>
        <p:nvCxnSpPr>
          <p:cNvPr id="30" name="Straight Arrow Connector 29">
            <a:extLst>
              <a:ext uri="{FF2B5EF4-FFF2-40B4-BE49-F238E27FC236}">
                <a16:creationId xmlns:a16="http://schemas.microsoft.com/office/drawing/2014/main" id="{0B5DF7BC-062D-CB46-AD9B-DBE96FEA2318}"/>
              </a:ext>
            </a:extLst>
          </p:cNvPr>
          <p:cNvCxnSpPr>
            <a:cxnSpLocks/>
          </p:cNvCxnSpPr>
          <p:nvPr/>
        </p:nvCxnSpPr>
        <p:spPr>
          <a:xfrm flipV="1">
            <a:off x="1866411" y="4794191"/>
            <a:ext cx="1987086" cy="885639"/>
          </a:xfrm>
          <a:prstGeom prst="straightConnector1">
            <a:avLst/>
          </a:prstGeom>
          <a:ln w="3810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30F29C-4DA8-6580-AED7-21DFD8A58EE8}"/>
              </a:ext>
            </a:extLst>
          </p:cNvPr>
          <p:cNvSpPr/>
          <p:nvPr/>
        </p:nvSpPr>
        <p:spPr>
          <a:xfrm>
            <a:off x="6112896" y="4763659"/>
            <a:ext cx="1970190" cy="298404"/>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glow rad="101600">
                    <a:schemeClr val="tx1">
                      <a:alpha val="60000"/>
                    </a:schemeClr>
                  </a:glow>
                  <a:outerShdw blurRad="38100" dist="38100" dir="2700000" algn="tl">
                    <a:srgbClr val="000000">
                      <a:alpha val="43137"/>
                    </a:srgbClr>
                  </a:outerShdw>
                </a:effectLst>
              </a:rPr>
              <a:t>Student</a:t>
            </a:r>
            <a:endParaRPr lang="en-CA" sz="1200" b="1" dirty="0">
              <a:effectLst>
                <a:glow rad="101600">
                  <a:schemeClr val="tx1">
                    <a:alpha val="60000"/>
                  </a:schemeClr>
                </a:glow>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42B7779A-E8FC-A4F0-D159-630F77C5E7B3}"/>
              </a:ext>
            </a:extLst>
          </p:cNvPr>
          <p:cNvSpPr/>
          <p:nvPr/>
        </p:nvSpPr>
        <p:spPr>
          <a:xfrm>
            <a:off x="6112896" y="5062064"/>
            <a:ext cx="1970190" cy="535549"/>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name = “Lisa”</a:t>
            </a:r>
          </a:p>
          <a:p>
            <a:r>
              <a:rPr lang="en-US" sz="1600" b="1" dirty="0" err="1">
                <a:solidFill>
                  <a:schemeClr val="bg1"/>
                </a:solidFill>
                <a:effectLst>
                  <a:glow rad="101600">
                    <a:schemeClr val="tx1">
                      <a:alpha val="60000"/>
                    </a:schemeClr>
                  </a:glow>
                  <a:outerShdw blurRad="38100" dist="38100" dir="2700000" algn="tl">
                    <a:srgbClr val="000000">
                      <a:alpha val="43137"/>
                    </a:srgbClr>
                  </a:outerShdw>
                </a:effectLst>
              </a:rPr>
              <a:t>studentID</a:t>
            </a:r>
            <a:r>
              <a:rPr lang="en-US" sz="1600" b="1" dirty="0">
                <a:solidFill>
                  <a:schemeClr val="bg1"/>
                </a:solidFill>
                <a:effectLst>
                  <a:glow rad="101600">
                    <a:schemeClr val="tx1">
                      <a:alpha val="60000"/>
                    </a:schemeClr>
                  </a:glow>
                  <a:outerShdw blurRad="38100" dist="38100" dir="2700000" algn="tl">
                    <a:srgbClr val="000000">
                      <a:alpha val="43137"/>
                    </a:srgbClr>
                  </a:outerShdw>
                </a:effectLst>
              </a:rPr>
              <a:t> = 1928</a:t>
            </a:r>
          </a:p>
          <a:p>
            <a:endParaRPr lang="en-US" sz="1600" b="1" dirty="0">
              <a:solidFill>
                <a:schemeClr val="bg1"/>
              </a:solidFill>
              <a:effectLst>
                <a:glow rad="101600">
                  <a:schemeClr val="tx1">
                    <a:alpha val="60000"/>
                  </a:schemeClr>
                </a:glow>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4F939072-25AE-9166-067B-C4EFEF6E9485}"/>
              </a:ext>
            </a:extLst>
          </p:cNvPr>
          <p:cNvSpPr/>
          <p:nvPr/>
        </p:nvSpPr>
        <p:spPr>
          <a:xfrm>
            <a:off x="6112896" y="5560392"/>
            <a:ext cx="1970190" cy="372950"/>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effectLst>
                  <a:glow rad="101600">
                    <a:schemeClr val="tx1">
                      <a:alpha val="60000"/>
                    </a:schemeClr>
                  </a:glow>
                  <a:outerShdw blurRad="38100" dist="38100" dir="2700000" algn="tl">
                    <a:srgbClr val="000000">
                      <a:alpha val="43137"/>
                    </a:srgbClr>
                  </a:outerShdw>
                </a:effectLst>
              </a:rPr>
              <a:t>Study (String subject):void</a:t>
            </a:r>
            <a:endParaRPr lang="en-CA" sz="1200" b="1" dirty="0">
              <a:solidFill>
                <a:schemeClr val="bg1"/>
              </a:solidFill>
              <a:effectLst>
                <a:glow rad="101600">
                  <a:schemeClr val="tx1">
                    <a:alpha val="60000"/>
                  </a:schemeClr>
                </a:glow>
                <a:outerShdw blurRad="38100" dist="38100" dir="2700000" algn="tl">
                  <a:srgbClr val="000000">
                    <a:alpha val="43137"/>
                  </a:srgbClr>
                </a:outerShdw>
              </a:effectLst>
            </a:endParaRPr>
          </a:p>
        </p:txBody>
      </p:sp>
      <p:cxnSp>
        <p:nvCxnSpPr>
          <p:cNvPr id="8" name="Straight Arrow Connector 7">
            <a:extLst>
              <a:ext uri="{FF2B5EF4-FFF2-40B4-BE49-F238E27FC236}">
                <a16:creationId xmlns:a16="http://schemas.microsoft.com/office/drawing/2014/main" id="{05C64727-3157-ADB3-1576-85AF98FFB18D}"/>
              </a:ext>
            </a:extLst>
          </p:cNvPr>
          <p:cNvCxnSpPr>
            <a:cxnSpLocks/>
          </p:cNvCxnSpPr>
          <p:nvPr/>
        </p:nvCxnSpPr>
        <p:spPr>
          <a:xfrm flipV="1">
            <a:off x="1888284" y="2883755"/>
            <a:ext cx="2746315" cy="2239717"/>
          </a:xfrm>
          <a:prstGeom prst="straightConnector1">
            <a:avLst/>
          </a:prstGeom>
          <a:ln w="38100">
            <a:solidFill>
              <a:srgbClr val="00FF00"/>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4907EB1-CBB0-E667-6428-2996029221D6}"/>
              </a:ext>
            </a:extLst>
          </p:cNvPr>
          <p:cNvSpPr/>
          <p:nvPr/>
        </p:nvSpPr>
        <p:spPr>
          <a:xfrm>
            <a:off x="10103179" y="5659207"/>
            <a:ext cx="1970190" cy="458142"/>
          </a:xfrm>
          <a:prstGeom prst="rect">
            <a:avLst/>
          </a:prstGeom>
          <a:solidFill>
            <a:schemeClr val="bg1">
              <a:lumMod val="75000"/>
              <a:alpha val="20000"/>
            </a:schemeClr>
          </a:solidFill>
          <a:ln>
            <a:solidFill>
              <a:srgbClr val="003300"/>
            </a:solidFill>
          </a:ln>
          <a:effectLst>
            <a:glow rad="101600">
              <a:srgbClr val="00FFFF">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school = “Sheridan”</a:t>
            </a:r>
          </a:p>
          <a:p>
            <a:pPr algn="ctr"/>
            <a:endParaRPr lang="en-CA" sz="1200" b="1" dirty="0">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202B12F6-5FBE-6916-28AA-49931590D138}"/>
              </a:ext>
            </a:extLst>
          </p:cNvPr>
          <p:cNvSpPr/>
          <p:nvPr/>
        </p:nvSpPr>
        <p:spPr>
          <a:xfrm>
            <a:off x="581457" y="4926709"/>
            <a:ext cx="1769403" cy="401687"/>
          </a:xfrm>
          <a:prstGeom prst="rect">
            <a:avLst/>
          </a:prstGeom>
          <a:solidFill>
            <a:schemeClr val="bg1">
              <a:lumMod val="75000"/>
              <a:alpha val="20000"/>
            </a:schemeClr>
          </a:solidFill>
          <a:ln>
            <a:solidFill>
              <a:srgbClr val="0033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s3 = @</a:t>
            </a:r>
          </a:p>
          <a:p>
            <a:pPr algn="ctr"/>
            <a:endParaRPr lang="en-CA" sz="1350" b="1"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B1CA9D06-C7C0-EED3-FC6D-8E6052D1385A}"/>
              </a:ext>
            </a:extLst>
          </p:cNvPr>
          <p:cNvPicPr>
            <a:picLocks noChangeAspect="1"/>
          </p:cNvPicPr>
          <p:nvPr/>
        </p:nvPicPr>
        <p:blipFill>
          <a:blip r:embed="rId3"/>
          <a:stretch>
            <a:fillRect/>
          </a:stretch>
        </p:blipFill>
        <p:spPr>
          <a:xfrm>
            <a:off x="-53814" y="580671"/>
            <a:ext cx="4688413" cy="2146341"/>
          </a:xfrm>
          <a:prstGeom prst="rect">
            <a:avLst/>
          </a:prstGeom>
        </p:spPr>
      </p:pic>
      <p:sp>
        <p:nvSpPr>
          <p:cNvPr id="18" name="Rectangle 17">
            <a:extLst>
              <a:ext uri="{FF2B5EF4-FFF2-40B4-BE49-F238E27FC236}">
                <a16:creationId xmlns:a16="http://schemas.microsoft.com/office/drawing/2014/main" id="{10609DEA-1AC3-5DAF-900B-36E0DD0AE61A}"/>
              </a:ext>
            </a:extLst>
          </p:cNvPr>
          <p:cNvSpPr/>
          <p:nvPr/>
        </p:nvSpPr>
        <p:spPr>
          <a:xfrm>
            <a:off x="4634600" y="1973419"/>
            <a:ext cx="1931544" cy="262952"/>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effectLst>
                  <a:glow rad="101600">
                    <a:schemeClr val="tx1">
                      <a:alpha val="60000"/>
                    </a:schemeClr>
                  </a:glow>
                  <a:outerShdw blurRad="38100" dist="38100" dir="2700000" algn="tl">
                    <a:srgbClr val="000000">
                      <a:alpha val="43137"/>
                    </a:srgbClr>
                  </a:outerShdw>
                </a:effectLst>
              </a:rPr>
              <a:t>Student</a:t>
            </a:r>
            <a:endParaRPr lang="en-CA" sz="1200" b="1" dirty="0">
              <a:effectLst>
                <a:glow rad="101600">
                  <a:schemeClr val="tx1">
                    <a:alpha val="60000"/>
                  </a:schemeClr>
                </a:glow>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D4180B2A-20D9-C77D-E53E-2C95C3B0AA45}"/>
              </a:ext>
            </a:extLst>
          </p:cNvPr>
          <p:cNvSpPr/>
          <p:nvPr/>
        </p:nvSpPr>
        <p:spPr>
          <a:xfrm>
            <a:off x="4634600" y="2236372"/>
            <a:ext cx="1931544" cy="981281"/>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bg1"/>
                </a:solidFill>
                <a:effectLst>
                  <a:glow rad="101600">
                    <a:schemeClr val="tx1">
                      <a:alpha val="60000"/>
                    </a:schemeClr>
                  </a:glow>
                  <a:outerShdw blurRad="38100" dist="38100" dir="2700000" algn="tl">
                    <a:srgbClr val="000000">
                      <a:alpha val="43137"/>
                    </a:srgbClr>
                  </a:outerShdw>
                </a:effectLst>
              </a:rPr>
              <a:t>name = “Lisa”</a:t>
            </a:r>
          </a:p>
          <a:p>
            <a:r>
              <a:rPr lang="en-US" sz="1600" b="1" dirty="0" err="1">
                <a:solidFill>
                  <a:schemeClr val="bg1"/>
                </a:solidFill>
                <a:effectLst>
                  <a:glow rad="101600">
                    <a:schemeClr val="tx1">
                      <a:alpha val="60000"/>
                    </a:schemeClr>
                  </a:glow>
                  <a:outerShdw blurRad="38100" dist="38100" dir="2700000" algn="tl">
                    <a:srgbClr val="000000">
                      <a:alpha val="43137"/>
                    </a:srgbClr>
                  </a:outerShdw>
                </a:effectLst>
              </a:rPr>
              <a:t>studentID</a:t>
            </a:r>
            <a:r>
              <a:rPr lang="en-US" sz="1600" b="1" dirty="0">
                <a:solidFill>
                  <a:schemeClr val="bg1"/>
                </a:solidFill>
                <a:effectLst>
                  <a:glow rad="101600">
                    <a:schemeClr val="tx1">
                      <a:alpha val="60000"/>
                    </a:schemeClr>
                  </a:glow>
                  <a:outerShdw blurRad="38100" dist="38100" dir="2700000" algn="tl">
                    <a:srgbClr val="000000">
                      <a:alpha val="43137"/>
                    </a:srgbClr>
                  </a:outerShdw>
                </a:effectLst>
              </a:rPr>
              <a:t> = 1928</a:t>
            </a:r>
          </a:p>
        </p:txBody>
      </p:sp>
      <p:sp>
        <p:nvSpPr>
          <p:cNvPr id="32" name="Rectangle 31">
            <a:extLst>
              <a:ext uri="{FF2B5EF4-FFF2-40B4-BE49-F238E27FC236}">
                <a16:creationId xmlns:a16="http://schemas.microsoft.com/office/drawing/2014/main" id="{39185ECA-1138-16A6-0654-A976F1D2F7BC}"/>
              </a:ext>
            </a:extLst>
          </p:cNvPr>
          <p:cNvSpPr/>
          <p:nvPr/>
        </p:nvSpPr>
        <p:spPr>
          <a:xfrm>
            <a:off x="4634599" y="2816861"/>
            <a:ext cx="1931544" cy="400792"/>
          </a:xfrm>
          <a:prstGeom prst="rect">
            <a:avLst/>
          </a:prstGeom>
          <a:solidFill>
            <a:srgbClr val="00FF99">
              <a:alpha val="56863"/>
            </a:srgbClr>
          </a:solidFill>
          <a:ln>
            <a:solidFill>
              <a:srgbClr val="00FFFF"/>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bg1"/>
                </a:solidFill>
                <a:effectLst>
                  <a:glow rad="101600">
                    <a:schemeClr val="tx1">
                      <a:alpha val="60000"/>
                    </a:schemeClr>
                  </a:glow>
                  <a:outerShdw blurRad="38100" dist="38100" dir="2700000" algn="tl">
                    <a:srgbClr val="000000">
                      <a:alpha val="43137"/>
                    </a:srgbClr>
                  </a:outerShdw>
                </a:effectLst>
              </a:rPr>
              <a:t>Study (String subject):void</a:t>
            </a:r>
            <a:endParaRPr lang="en-CA" sz="1200" b="1" dirty="0">
              <a:solidFill>
                <a:schemeClr val="bg1"/>
              </a:solidFill>
              <a:effectLst>
                <a:glow rad="101600">
                  <a:schemeClr val="tx1">
                    <a:alpha val="60000"/>
                  </a:schemeClr>
                </a:glow>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E5F3761C-B91A-9DC4-DDB5-4AB5582FA60D}"/>
              </a:ext>
            </a:extLst>
          </p:cNvPr>
          <p:cNvSpPr/>
          <p:nvPr/>
        </p:nvSpPr>
        <p:spPr>
          <a:xfrm>
            <a:off x="548888" y="1431650"/>
            <a:ext cx="401652" cy="222191"/>
          </a:xfrm>
          <a:prstGeom prst="rect">
            <a:avLst/>
          </a:prstGeom>
          <a:solidFill>
            <a:srgbClr val="FF0066">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7648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3573F6-F02E-4044-D039-A403FFCC099F}"/>
              </a:ext>
            </a:extLst>
          </p:cNvPr>
          <p:cNvSpPr>
            <a:spLocks noGrp="1"/>
          </p:cNvSpPr>
          <p:nvPr>
            <p:ph type="title"/>
          </p:nvPr>
        </p:nvSpPr>
        <p:spPr/>
        <p:txBody>
          <a:bodyPr/>
          <a:lstStyle/>
          <a:p>
            <a:r>
              <a:rPr lang="en-US" dirty="0"/>
              <a:t>Constructors</a:t>
            </a:r>
            <a:endParaRPr lang="en-CA" dirty="0"/>
          </a:p>
        </p:txBody>
      </p:sp>
      <p:sp>
        <p:nvSpPr>
          <p:cNvPr id="5" name="Text Placeholder 4">
            <a:extLst>
              <a:ext uri="{FF2B5EF4-FFF2-40B4-BE49-F238E27FC236}">
                <a16:creationId xmlns:a16="http://schemas.microsoft.com/office/drawing/2014/main" id="{9F4CAB7C-02F0-7415-697C-49B6209C81AE}"/>
              </a:ext>
            </a:extLst>
          </p:cNvPr>
          <p:cNvSpPr>
            <a:spLocks noGrp="1"/>
          </p:cNvSpPr>
          <p:nvPr>
            <p:ph type="body" sz="quarter" idx="11"/>
          </p:nvPr>
        </p:nvSpPr>
        <p:spPr/>
        <p:txBody>
          <a:bodyPr/>
          <a:lstStyle/>
          <a:p>
            <a:r>
              <a:rPr lang="en-US" dirty="0"/>
              <a:t>Week-04:pizza</a:t>
            </a:r>
            <a:endParaRPr lang="en-CA" dirty="0"/>
          </a:p>
        </p:txBody>
      </p:sp>
      <p:pic>
        <p:nvPicPr>
          <p:cNvPr id="2" name="Picture 2" descr="Image result for pizza slice">
            <a:extLst>
              <a:ext uri="{FF2B5EF4-FFF2-40B4-BE49-F238E27FC236}">
                <a16:creationId xmlns:a16="http://schemas.microsoft.com/office/drawing/2014/main" id="{6A69E670-31C2-6108-2196-F90C69D81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383" y="4785717"/>
            <a:ext cx="3057842" cy="1666869"/>
          </a:xfrm>
          <a:prstGeom prst="rect">
            <a:avLst/>
          </a:prstGeom>
          <a:noFill/>
          <a:effectLst>
            <a:outerShdw blurRad="50800" dist="50800" dir="5400000" algn="ctr" rotWithShape="0">
              <a:schemeClr val="tx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192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C64A4-3A0F-F00D-6097-1E9809C262E5}"/>
              </a:ext>
            </a:extLst>
          </p:cNvPr>
          <p:cNvSpPr>
            <a:spLocks noGrp="1"/>
          </p:cNvSpPr>
          <p:nvPr>
            <p:ph type="title"/>
          </p:nvPr>
        </p:nvSpPr>
        <p:spPr/>
        <p:txBody>
          <a:bodyPr/>
          <a:lstStyle/>
          <a:p>
            <a:r>
              <a:rPr lang="en-US" dirty="0"/>
              <a:t>Can I call my Setter from the Constructor?</a:t>
            </a:r>
            <a:endParaRPr lang="en-CA" dirty="0"/>
          </a:p>
        </p:txBody>
      </p:sp>
      <p:sp>
        <p:nvSpPr>
          <p:cNvPr id="3" name="Content Placeholder 2">
            <a:extLst>
              <a:ext uri="{FF2B5EF4-FFF2-40B4-BE49-F238E27FC236}">
                <a16:creationId xmlns:a16="http://schemas.microsoft.com/office/drawing/2014/main" id="{E0E27333-A48C-F8B5-309A-A43F72A21516}"/>
              </a:ext>
            </a:extLst>
          </p:cNvPr>
          <p:cNvSpPr>
            <a:spLocks noGrp="1"/>
          </p:cNvSpPr>
          <p:nvPr>
            <p:ph idx="1"/>
          </p:nvPr>
        </p:nvSpPr>
        <p:spPr/>
        <p:txBody>
          <a:bodyPr>
            <a:normAutofit lnSpcReduction="10000"/>
          </a:bodyPr>
          <a:lstStyle/>
          <a:p>
            <a:pPr>
              <a:buClr>
                <a:srgbClr val="43FC24"/>
              </a:buClr>
              <a:buFont typeface="Wingdings" panose="05000000000000000000" pitchFamily="2" charset="2"/>
              <a:buChar char="ü"/>
            </a:pPr>
            <a:r>
              <a:rPr lang="en-US" dirty="0"/>
              <a:t>A lot of students ask if it is ok to call the setter from the Constructor to make use of the data cops that we’ve set up in the setter.</a:t>
            </a:r>
          </a:p>
          <a:p>
            <a:pPr>
              <a:buClr>
                <a:srgbClr val="43FC24"/>
              </a:buClr>
              <a:buFont typeface="Wingdings" panose="05000000000000000000" pitchFamily="2" charset="2"/>
              <a:buChar char="ü"/>
            </a:pPr>
            <a:r>
              <a:rPr lang="en-US" dirty="0"/>
              <a:t>This is a clever idea!</a:t>
            </a:r>
          </a:p>
          <a:p>
            <a:pPr>
              <a:buClr>
                <a:srgbClr val="FF0000"/>
              </a:buClr>
              <a:buFont typeface="Wingdings" panose="05000000000000000000" pitchFamily="2" charset="2"/>
              <a:buChar char="û"/>
            </a:pPr>
            <a:r>
              <a:rPr lang="en-US" dirty="0"/>
              <a:t>However, beware that you really shouldn’t get in this habit due to problems with multi-threading!</a:t>
            </a:r>
            <a:endParaRPr lang="en-CA" dirty="0"/>
          </a:p>
        </p:txBody>
      </p:sp>
    </p:spTree>
    <p:extLst>
      <p:ext uri="{BB962C8B-B14F-4D97-AF65-F5344CB8AC3E}">
        <p14:creationId xmlns:p14="http://schemas.microsoft.com/office/powerpoint/2010/main" val="3768572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0F81A4-6468-A30E-98C6-53AC12581962}"/>
              </a:ext>
            </a:extLst>
          </p:cNvPr>
          <p:cNvSpPr>
            <a:spLocks noGrp="1"/>
          </p:cNvSpPr>
          <p:nvPr>
            <p:ph type="title"/>
          </p:nvPr>
        </p:nvSpPr>
        <p:spPr>
          <a:xfrm>
            <a:off x="3297025" y="1762100"/>
            <a:ext cx="10972800" cy="571500"/>
          </a:xfrm>
        </p:spPr>
        <p:txBody>
          <a:bodyPr/>
          <a:lstStyle/>
          <a:p>
            <a:r>
              <a:rPr lang="en-US" dirty="0"/>
              <a:t>Yourturn1 – Part B</a:t>
            </a:r>
            <a:endParaRPr lang="en-CA" dirty="0"/>
          </a:p>
        </p:txBody>
      </p:sp>
      <p:grpSp>
        <p:nvGrpSpPr>
          <p:cNvPr id="5" name="Group 4">
            <a:extLst>
              <a:ext uri="{FF2B5EF4-FFF2-40B4-BE49-F238E27FC236}">
                <a16:creationId xmlns:a16="http://schemas.microsoft.com/office/drawing/2014/main" id="{C95EFF0F-C84F-EFF2-1D29-74770620287C}"/>
              </a:ext>
            </a:extLst>
          </p:cNvPr>
          <p:cNvGrpSpPr/>
          <p:nvPr/>
        </p:nvGrpSpPr>
        <p:grpSpPr>
          <a:xfrm>
            <a:off x="-278745" y="1008194"/>
            <a:ext cx="11863965" cy="5149619"/>
            <a:chOff x="2307134" y="1159701"/>
            <a:chExt cx="11863965" cy="5149619"/>
          </a:xfrm>
        </p:grpSpPr>
        <p:sp>
          <p:nvSpPr>
            <p:cNvPr id="6" name="TextBox 5">
              <a:extLst>
                <a:ext uri="{FF2B5EF4-FFF2-40B4-BE49-F238E27FC236}">
                  <a16:creationId xmlns:a16="http://schemas.microsoft.com/office/drawing/2014/main" id="{5FEA50F6-2D52-B488-44B1-AF662B9248D6}"/>
                </a:ext>
              </a:extLst>
            </p:cNvPr>
            <p:cNvSpPr txBox="1"/>
            <p:nvPr/>
          </p:nvSpPr>
          <p:spPr>
            <a:xfrm>
              <a:off x="8908133" y="2996952"/>
              <a:ext cx="5262966" cy="2517952"/>
            </a:xfrm>
            <a:prstGeom prst="rect">
              <a:avLst/>
            </a:prstGeom>
            <a:solidFill>
              <a:srgbClr val="0000FF"/>
            </a:solidFill>
            <a:ln>
              <a:solidFill>
                <a:srgbClr val="00FFFF"/>
              </a:solidFill>
            </a:ln>
          </p:spPr>
          <p:txBody>
            <a:bodyPr wrap="square" lIns="180000" tIns="180000" rIns="180000" bIns="180000" rtlCol="0">
              <a:spAutoFit/>
            </a:bodyPr>
            <a:lstStyle/>
            <a:p>
              <a:r>
                <a:rPr lang="en-US" sz="2800" b="1" dirty="0">
                  <a:solidFill>
                    <a:srgbClr val="00FFFF"/>
                  </a:solidFill>
                  <a:effectLst>
                    <a:outerShdw blurRad="38100" dist="38100" dir="2700000" algn="tl">
                      <a:srgbClr val="000000">
                        <a:alpha val="43137"/>
                      </a:srgbClr>
                    </a:outerShdw>
                  </a:effectLst>
                </a:rPr>
                <a:t>Think of yourself as a detective!</a:t>
              </a:r>
            </a:p>
            <a:p>
              <a:r>
                <a:rPr lang="en-US" sz="2800" b="1" dirty="0">
                  <a:solidFill>
                    <a:srgbClr val="00FFFF"/>
                  </a:solidFill>
                  <a:effectLst>
                    <a:outerShdw blurRad="38100" dist="38100" dir="2700000" algn="tl">
                      <a:srgbClr val="000000">
                        <a:alpha val="43137"/>
                      </a:srgbClr>
                    </a:outerShdw>
                  </a:effectLst>
                </a:rPr>
                <a:t>You must use the clues in the Start class to write any required code to make the Start class work!</a:t>
              </a:r>
              <a:endParaRPr lang="en-CA" sz="2800" b="1" dirty="0">
                <a:solidFill>
                  <a:srgbClr val="00FFFF"/>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58FB3143-C0BC-11BA-5F5C-630E1D1C7542}"/>
                </a:ext>
              </a:extLst>
            </p:cNvPr>
            <p:cNvSpPr/>
            <p:nvPr/>
          </p:nvSpPr>
          <p:spPr>
            <a:xfrm rot="3153462">
              <a:off x="6151066" y="4073319"/>
              <a:ext cx="230333" cy="786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13">
              <a:extLst>
                <a:ext uri="{FF2B5EF4-FFF2-40B4-BE49-F238E27FC236}">
                  <a16:creationId xmlns:a16="http://schemas.microsoft.com/office/drawing/2014/main" id="{8BA86741-0486-1E49-6DD1-43602E3F7A2F}"/>
                </a:ext>
              </a:extLst>
            </p:cNvPr>
            <p:cNvSpPr/>
            <p:nvPr/>
          </p:nvSpPr>
          <p:spPr>
            <a:xfrm>
              <a:off x="6341226" y="2402958"/>
              <a:ext cx="598963" cy="552893"/>
            </a:xfrm>
            <a:custGeom>
              <a:avLst/>
              <a:gdLst>
                <a:gd name="connsiteX0" fmla="*/ 187165 w 598963"/>
                <a:gd name="connsiteY0" fmla="*/ 127591 h 552893"/>
                <a:gd name="connsiteX1" fmla="*/ 134002 w 598963"/>
                <a:gd name="connsiteY1" fmla="*/ 170121 h 552893"/>
                <a:gd name="connsiteX2" fmla="*/ 102104 w 598963"/>
                <a:gd name="connsiteY2" fmla="*/ 202019 h 552893"/>
                <a:gd name="connsiteX3" fmla="*/ 80839 w 598963"/>
                <a:gd name="connsiteY3" fmla="*/ 233916 h 552893"/>
                <a:gd name="connsiteX4" fmla="*/ 176532 w 598963"/>
                <a:gd name="connsiteY4" fmla="*/ 148856 h 552893"/>
                <a:gd name="connsiteX5" fmla="*/ 219062 w 598963"/>
                <a:gd name="connsiteY5" fmla="*/ 127591 h 552893"/>
                <a:gd name="connsiteX6" fmla="*/ 250960 w 598963"/>
                <a:gd name="connsiteY6" fmla="*/ 95693 h 552893"/>
                <a:gd name="connsiteX7" fmla="*/ 208430 w 598963"/>
                <a:gd name="connsiteY7" fmla="*/ 127591 h 552893"/>
                <a:gd name="connsiteX8" fmla="*/ 144634 w 598963"/>
                <a:gd name="connsiteY8" fmla="*/ 212651 h 552893"/>
                <a:gd name="connsiteX9" fmla="*/ 123369 w 598963"/>
                <a:gd name="connsiteY9" fmla="*/ 244549 h 552893"/>
                <a:gd name="connsiteX10" fmla="*/ 134002 w 598963"/>
                <a:gd name="connsiteY10" fmla="*/ 212651 h 552893"/>
                <a:gd name="connsiteX11" fmla="*/ 197797 w 598963"/>
                <a:gd name="connsiteY11" fmla="*/ 170121 h 552893"/>
                <a:gd name="connsiteX12" fmla="*/ 165900 w 598963"/>
                <a:gd name="connsiteY12" fmla="*/ 191386 h 552893"/>
                <a:gd name="connsiteX13" fmla="*/ 187165 w 598963"/>
                <a:gd name="connsiteY13" fmla="*/ 202019 h 552893"/>
                <a:gd name="connsiteX14" fmla="*/ 293490 w 598963"/>
                <a:gd name="connsiteY14" fmla="*/ 127591 h 552893"/>
                <a:gd name="connsiteX15" fmla="*/ 336021 w 598963"/>
                <a:gd name="connsiteY15" fmla="*/ 116958 h 552893"/>
                <a:gd name="connsiteX16" fmla="*/ 399816 w 598963"/>
                <a:gd name="connsiteY16" fmla="*/ 74428 h 552893"/>
                <a:gd name="connsiteX17" fmla="*/ 431714 w 598963"/>
                <a:gd name="connsiteY17" fmla="*/ 53163 h 552893"/>
                <a:gd name="connsiteX18" fmla="*/ 389183 w 598963"/>
                <a:gd name="connsiteY18" fmla="*/ 95693 h 552893"/>
                <a:gd name="connsiteX19" fmla="*/ 346653 w 598963"/>
                <a:gd name="connsiteY19" fmla="*/ 127591 h 552893"/>
                <a:gd name="connsiteX20" fmla="*/ 314755 w 598963"/>
                <a:gd name="connsiteY20" fmla="*/ 148856 h 552893"/>
                <a:gd name="connsiteX21" fmla="*/ 229695 w 598963"/>
                <a:gd name="connsiteY21" fmla="*/ 233916 h 552893"/>
                <a:gd name="connsiteX22" fmla="*/ 165900 w 598963"/>
                <a:gd name="connsiteY22" fmla="*/ 265814 h 552893"/>
                <a:gd name="connsiteX23" fmla="*/ 144634 w 598963"/>
                <a:gd name="connsiteY23" fmla="*/ 287079 h 552893"/>
                <a:gd name="connsiteX24" fmla="*/ 219062 w 598963"/>
                <a:gd name="connsiteY24" fmla="*/ 233916 h 552893"/>
                <a:gd name="connsiteX25" fmla="*/ 250960 w 598963"/>
                <a:gd name="connsiteY25" fmla="*/ 202019 h 552893"/>
                <a:gd name="connsiteX26" fmla="*/ 219062 w 598963"/>
                <a:gd name="connsiteY26" fmla="*/ 233916 h 552893"/>
                <a:gd name="connsiteX27" fmla="*/ 176532 w 598963"/>
                <a:gd name="connsiteY27" fmla="*/ 244549 h 552893"/>
                <a:gd name="connsiteX28" fmla="*/ 134002 w 598963"/>
                <a:gd name="connsiteY28" fmla="*/ 265814 h 552893"/>
                <a:gd name="connsiteX29" fmla="*/ 70207 w 598963"/>
                <a:gd name="connsiteY29" fmla="*/ 308344 h 552893"/>
                <a:gd name="connsiteX30" fmla="*/ 134002 w 598963"/>
                <a:gd name="connsiteY30" fmla="*/ 244549 h 552893"/>
                <a:gd name="connsiteX31" fmla="*/ 208430 w 598963"/>
                <a:gd name="connsiteY31" fmla="*/ 202019 h 552893"/>
                <a:gd name="connsiteX32" fmla="*/ 240327 w 598963"/>
                <a:gd name="connsiteY32" fmla="*/ 170121 h 552893"/>
                <a:gd name="connsiteX33" fmla="*/ 314755 w 598963"/>
                <a:gd name="connsiteY33" fmla="*/ 138223 h 552893"/>
                <a:gd name="connsiteX34" fmla="*/ 325388 w 598963"/>
                <a:gd name="connsiteY34" fmla="*/ 170121 h 552893"/>
                <a:gd name="connsiteX35" fmla="*/ 219062 w 598963"/>
                <a:gd name="connsiteY35" fmla="*/ 233916 h 552893"/>
                <a:gd name="connsiteX36" fmla="*/ 187165 w 598963"/>
                <a:gd name="connsiteY36" fmla="*/ 244549 h 552893"/>
                <a:gd name="connsiteX37" fmla="*/ 144634 w 598963"/>
                <a:gd name="connsiteY37" fmla="*/ 276447 h 552893"/>
                <a:gd name="connsiteX38" fmla="*/ 112737 w 598963"/>
                <a:gd name="connsiteY38" fmla="*/ 297712 h 552893"/>
                <a:gd name="connsiteX39" fmla="*/ 219062 w 598963"/>
                <a:gd name="connsiteY39" fmla="*/ 180754 h 552893"/>
                <a:gd name="connsiteX40" fmla="*/ 250960 w 598963"/>
                <a:gd name="connsiteY40" fmla="*/ 138223 h 552893"/>
                <a:gd name="connsiteX41" fmla="*/ 336021 w 598963"/>
                <a:gd name="connsiteY41" fmla="*/ 85061 h 552893"/>
                <a:gd name="connsiteX42" fmla="*/ 367918 w 598963"/>
                <a:gd name="connsiteY42" fmla="*/ 63795 h 552893"/>
                <a:gd name="connsiteX43" fmla="*/ 357286 w 598963"/>
                <a:gd name="connsiteY43" fmla="*/ 106326 h 552893"/>
                <a:gd name="connsiteX44" fmla="*/ 293490 w 598963"/>
                <a:gd name="connsiteY44" fmla="*/ 170121 h 552893"/>
                <a:gd name="connsiteX45" fmla="*/ 261593 w 598963"/>
                <a:gd name="connsiteY45" fmla="*/ 180754 h 552893"/>
                <a:gd name="connsiteX46" fmla="*/ 144634 w 598963"/>
                <a:gd name="connsiteY46" fmla="*/ 244549 h 552893"/>
                <a:gd name="connsiteX47" fmla="*/ 208430 w 598963"/>
                <a:gd name="connsiteY47" fmla="*/ 180754 h 552893"/>
                <a:gd name="connsiteX48" fmla="*/ 240327 w 598963"/>
                <a:gd name="connsiteY48" fmla="*/ 148856 h 552893"/>
                <a:gd name="connsiteX49" fmla="*/ 282858 w 598963"/>
                <a:gd name="connsiteY49" fmla="*/ 138223 h 552893"/>
                <a:gd name="connsiteX50" fmla="*/ 314755 w 598963"/>
                <a:gd name="connsiteY50" fmla="*/ 127591 h 552893"/>
                <a:gd name="connsiteX51" fmla="*/ 304123 w 598963"/>
                <a:gd name="connsiteY51" fmla="*/ 212651 h 552893"/>
                <a:gd name="connsiteX52" fmla="*/ 282858 w 598963"/>
                <a:gd name="connsiteY52" fmla="*/ 255182 h 552893"/>
                <a:gd name="connsiteX53" fmla="*/ 219062 w 598963"/>
                <a:gd name="connsiteY53" fmla="*/ 318977 h 552893"/>
                <a:gd name="connsiteX54" fmla="*/ 102104 w 598963"/>
                <a:gd name="connsiteY54" fmla="*/ 372140 h 552893"/>
                <a:gd name="connsiteX55" fmla="*/ 48941 w 598963"/>
                <a:gd name="connsiteY55" fmla="*/ 361507 h 552893"/>
                <a:gd name="connsiteX56" fmla="*/ 123369 w 598963"/>
                <a:gd name="connsiteY56" fmla="*/ 287079 h 552893"/>
                <a:gd name="connsiteX57" fmla="*/ 219062 w 598963"/>
                <a:gd name="connsiteY57" fmla="*/ 212651 h 552893"/>
                <a:gd name="connsiteX58" fmla="*/ 272225 w 598963"/>
                <a:gd name="connsiteY58" fmla="*/ 170121 h 552893"/>
                <a:gd name="connsiteX59" fmla="*/ 325388 w 598963"/>
                <a:gd name="connsiteY59" fmla="*/ 138223 h 552893"/>
                <a:gd name="connsiteX60" fmla="*/ 389183 w 598963"/>
                <a:gd name="connsiteY60" fmla="*/ 116958 h 552893"/>
                <a:gd name="connsiteX61" fmla="*/ 399816 w 598963"/>
                <a:gd name="connsiteY61" fmla="*/ 170121 h 552893"/>
                <a:gd name="connsiteX62" fmla="*/ 346653 w 598963"/>
                <a:gd name="connsiteY62" fmla="*/ 287079 h 552893"/>
                <a:gd name="connsiteX63" fmla="*/ 314755 w 598963"/>
                <a:gd name="connsiteY63" fmla="*/ 318977 h 552893"/>
                <a:gd name="connsiteX64" fmla="*/ 229695 w 598963"/>
                <a:gd name="connsiteY64" fmla="*/ 414670 h 552893"/>
                <a:gd name="connsiteX65" fmla="*/ 197797 w 598963"/>
                <a:gd name="connsiteY65" fmla="*/ 425302 h 552893"/>
                <a:gd name="connsiteX66" fmla="*/ 165900 w 598963"/>
                <a:gd name="connsiteY66" fmla="*/ 457200 h 552893"/>
                <a:gd name="connsiteX67" fmla="*/ 123369 w 598963"/>
                <a:gd name="connsiteY67" fmla="*/ 467833 h 552893"/>
                <a:gd name="connsiteX68" fmla="*/ 70207 w 598963"/>
                <a:gd name="connsiteY68" fmla="*/ 489098 h 552893"/>
                <a:gd name="connsiteX69" fmla="*/ 80839 w 598963"/>
                <a:gd name="connsiteY69" fmla="*/ 404037 h 552893"/>
                <a:gd name="connsiteX70" fmla="*/ 123369 w 598963"/>
                <a:gd name="connsiteY70" fmla="*/ 361507 h 552893"/>
                <a:gd name="connsiteX71" fmla="*/ 155267 w 598963"/>
                <a:gd name="connsiteY71" fmla="*/ 340242 h 552893"/>
                <a:gd name="connsiteX72" fmla="*/ 229695 w 598963"/>
                <a:gd name="connsiteY72" fmla="*/ 308344 h 552893"/>
                <a:gd name="connsiteX73" fmla="*/ 272225 w 598963"/>
                <a:gd name="connsiteY73" fmla="*/ 276447 h 552893"/>
                <a:gd name="connsiteX74" fmla="*/ 389183 w 598963"/>
                <a:gd name="connsiteY74" fmla="*/ 244549 h 552893"/>
                <a:gd name="connsiteX75" fmla="*/ 421081 w 598963"/>
                <a:gd name="connsiteY75" fmla="*/ 308344 h 552893"/>
                <a:gd name="connsiteX76" fmla="*/ 261593 w 598963"/>
                <a:gd name="connsiteY76" fmla="*/ 425302 h 552893"/>
                <a:gd name="connsiteX77" fmla="*/ 240327 w 598963"/>
                <a:gd name="connsiteY77" fmla="*/ 350875 h 552893"/>
                <a:gd name="connsiteX78" fmla="*/ 282858 w 598963"/>
                <a:gd name="connsiteY78" fmla="*/ 308344 h 552893"/>
                <a:gd name="connsiteX79" fmla="*/ 378551 w 598963"/>
                <a:gd name="connsiteY79" fmla="*/ 202019 h 552893"/>
                <a:gd name="connsiteX80" fmla="*/ 452979 w 598963"/>
                <a:gd name="connsiteY80" fmla="*/ 170121 h 552893"/>
                <a:gd name="connsiteX81" fmla="*/ 484876 w 598963"/>
                <a:gd name="connsiteY81" fmla="*/ 159489 h 552893"/>
                <a:gd name="connsiteX82" fmla="*/ 516774 w 598963"/>
                <a:gd name="connsiteY82" fmla="*/ 170121 h 552893"/>
                <a:gd name="connsiteX83" fmla="*/ 527407 w 598963"/>
                <a:gd name="connsiteY83" fmla="*/ 308344 h 552893"/>
                <a:gd name="connsiteX84" fmla="*/ 484876 w 598963"/>
                <a:gd name="connsiteY84" fmla="*/ 340242 h 552893"/>
                <a:gd name="connsiteX85" fmla="*/ 410448 w 598963"/>
                <a:gd name="connsiteY85" fmla="*/ 382772 h 552893"/>
                <a:gd name="connsiteX86" fmla="*/ 346653 w 598963"/>
                <a:gd name="connsiteY86" fmla="*/ 404037 h 552893"/>
                <a:gd name="connsiteX87" fmla="*/ 250960 w 598963"/>
                <a:gd name="connsiteY87" fmla="*/ 425302 h 552893"/>
                <a:gd name="connsiteX88" fmla="*/ 208430 w 598963"/>
                <a:gd name="connsiteY88" fmla="*/ 414670 h 552893"/>
                <a:gd name="connsiteX89" fmla="*/ 250960 w 598963"/>
                <a:gd name="connsiteY89" fmla="*/ 265814 h 552893"/>
                <a:gd name="connsiteX90" fmla="*/ 378551 w 598963"/>
                <a:gd name="connsiteY90" fmla="*/ 148856 h 552893"/>
                <a:gd name="connsiteX91" fmla="*/ 410448 w 598963"/>
                <a:gd name="connsiteY91" fmla="*/ 127591 h 552893"/>
                <a:gd name="connsiteX92" fmla="*/ 452979 w 598963"/>
                <a:gd name="connsiteY92" fmla="*/ 106326 h 552893"/>
                <a:gd name="connsiteX93" fmla="*/ 516774 w 598963"/>
                <a:gd name="connsiteY93" fmla="*/ 74428 h 552893"/>
                <a:gd name="connsiteX94" fmla="*/ 548672 w 598963"/>
                <a:gd name="connsiteY94" fmla="*/ 95693 h 552893"/>
                <a:gd name="connsiteX95" fmla="*/ 506141 w 598963"/>
                <a:gd name="connsiteY95" fmla="*/ 244549 h 552893"/>
                <a:gd name="connsiteX96" fmla="*/ 474244 w 598963"/>
                <a:gd name="connsiteY96" fmla="*/ 287079 h 552893"/>
                <a:gd name="connsiteX97" fmla="*/ 399816 w 598963"/>
                <a:gd name="connsiteY97" fmla="*/ 340242 h 552893"/>
                <a:gd name="connsiteX98" fmla="*/ 357286 w 598963"/>
                <a:gd name="connsiteY98" fmla="*/ 372140 h 552893"/>
                <a:gd name="connsiteX99" fmla="*/ 282858 w 598963"/>
                <a:gd name="connsiteY99" fmla="*/ 393405 h 552893"/>
                <a:gd name="connsiteX100" fmla="*/ 176532 w 598963"/>
                <a:gd name="connsiteY100" fmla="*/ 414670 h 552893"/>
                <a:gd name="connsiteX101" fmla="*/ 80839 w 598963"/>
                <a:gd name="connsiteY101" fmla="*/ 404037 h 552893"/>
                <a:gd name="connsiteX102" fmla="*/ 70207 w 598963"/>
                <a:gd name="connsiteY102" fmla="*/ 361507 h 552893"/>
                <a:gd name="connsiteX103" fmla="*/ 102104 w 598963"/>
                <a:gd name="connsiteY103" fmla="*/ 265814 h 552893"/>
                <a:gd name="connsiteX104" fmla="*/ 134002 w 598963"/>
                <a:gd name="connsiteY104" fmla="*/ 233916 h 552893"/>
                <a:gd name="connsiteX105" fmla="*/ 282858 w 598963"/>
                <a:gd name="connsiteY105" fmla="*/ 63795 h 552893"/>
                <a:gd name="connsiteX106" fmla="*/ 357286 w 598963"/>
                <a:gd name="connsiteY106" fmla="*/ 42530 h 552893"/>
                <a:gd name="connsiteX107" fmla="*/ 389183 w 598963"/>
                <a:gd name="connsiteY107" fmla="*/ 21265 h 552893"/>
                <a:gd name="connsiteX108" fmla="*/ 474244 w 598963"/>
                <a:gd name="connsiteY108" fmla="*/ 63795 h 552893"/>
                <a:gd name="connsiteX109" fmla="*/ 452979 w 598963"/>
                <a:gd name="connsiteY109" fmla="*/ 202019 h 552893"/>
                <a:gd name="connsiteX110" fmla="*/ 442346 w 598963"/>
                <a:gd name="connsiteY110" fmla="*/ 233916 h 552893"/>
                <a:gd name="connsiteX111" fmla="*/ 421081 w 598963"/>
                <a:gd name="connsiteY111" fmla="*/ 255182 h 552893"/>
                <a:gd name="connsiteX112" fmla="*/ 357286 w 598963"/>
                <a:gd name="connsiteY112" fmla="*/ 340242 h 552893"/>
                <a:gd name="connsiteX113" fmla="*/ 282858 w 598963"/>
                <a:gd name="connsiteY113" fmla="*/ 382772 h 552893"/>
                <a:gd name="connsiteX114" fmla="*/ 187165 w 598963"/>
                <a:gd name="connsiteY114" fmla="*/ 414670 h 552893"/>
                <a:gd name="connsiteX115" fmla="*/ 112737 w 598963"/>
                <a:gd name="connsiteY115" fmla="*/ 404037 h 552893"/>
                <a:gd name="connsiteX116" fmla="*/ 102104 w 598963"/>
                <a:gd name="connsiteY116" fmla="*/ 372140 h 552893"/>
                <a:gd name="connsiteX117" fmla="*/ 112737 w 598963"/>
                <a:gd name="connsiteY117" fmla="*/ 297712 h 552893"/>
                <a:gd name="connsiteX118" fmla="*/ 155267 w 598963"/>
                <a:gd name="connsiteY118" fmla="*/ 265814 h 552893"/>
                <a:gd name="connsiteX119" fmla="*/ 240327 w 598963"/>
                <a:gd name="connsiteY119" fmla="*/ 191386 h 552893"/>
                <a:gd name="connsiteX120" fmla="*/ 282858 w 598963"/>
                <a:gd name="connsiteY120" fmla="*/ 170121 h 552893"/>
                <a:gd name="connsiteX121" fmla="*/ 314755 w 598963"/>
                <a:gd name="connsiteY121" fmla="*/ 138223 h 552893"/>
                <a:gd name="connsiteX122" fmla="*/ 367918 w 598963"/>
                <a:gd name="connsiteY122" fmla="*/ 116958 h 552893"/>
                <a:gd name="connsiteX123" fmla="*/ 442346 w 598963"/>
                <a:gd name="connsiteY123" fmla="*/ 95693 h 552893"/>
                <a:gd name="connsiteX124" fmla="*/ 516774 w 598963"/>
                <a:gd name="connsiteY124" fmla="*/ 106326 h 552893"/>
                <a:gd name="connsiteX125" fmla="*/ 538039 w 598963"/>
                <a:gd name="connsiteY125" fmla="*/ 138223 h 552893"/>
                <a:gd name="connsiteX126" fmla="*/ 527407 w 598963"/>
                <a:gd name="connsiteY126" fmla="*/ 255182 h 552893"/>
                <a:gd name="connsiteX127" fmla="*/ 495509 w 598963"/>
                <a:gd name="connsiteY127" fmla="*/ 329609 h 552893"/>
                <a:gd name="connsiteX128" fmla="*/ 452979 w 598963"/>
                <a:gd name="connsiteY128" fmla="*/ 382772 h 552893"/>
                <a:gd name="connsiteX129" fmla="*/ 431714 w 598963"/>
                <a:gd name="connsiteY129" fmla="*/ 425302 h 552893"/>
                <a:gd name="connsiteX130" fmla="*/ 389183 w 598963"/>
                <a:gd name="connsiteY130" fmla="*/ 435935 h 552893"/>
                <a:gd name="connsiteX131" fmla="*/ 282858 w 598963"/>
                <a:gd name="connsiteY131" fmla="*/ 489098 h 552893"/>
                <a:gd name="connsiteX132" fmla="*/ 240327 w 598963"/>
                <a:gd name="connsiteY132" fmla="*/ 520995 h 552893"/>
                <a:gd name="connsiteX133" fmla="*/ 208430 w 598963"/>
                <a:gd name="connsiteY133" fmla="*/ 531628 h 552893"/>
                <a:gd name="connsiteX134" fmla="*/ 229695 w 598963"/>
                <a:gd name="connsiteY134" fmla="*/ 457200 h 552893"/>
                <a:gd name="connsiteX135" fmla="*/ 282858 w 598963"/>
                <a:gd name="connsiteY135" fmla="*/ 382772 h 552893"/>
                <a:gd name="connsiteX136" fmla="*/ 346653 w 598963"/>
                <a:gd name="connsiteY136" fmla="*/ 308344 h 552893"/>
                <a:gd name="connsiteX137" fmla="*/ 389183 w 598963"/>
                <a:gd name="connsiteY137" fmla="*/ 287079 h 552893"/>
                <a:gd name="connsiteX138" fmla="*/ 452979 w 598963"/>
                <a:gd name="connsiteY138" fmla="*/ 255182 h 552893"/>
                <a:gd name="connsiteX139" fmla="*/ 452979 w 598963"/>
                <a:gd name="connsiteY139" fmla="*/ 404037 h 552893"/>
                <a:gd name="connsiteX140" fmla="*/ 431714 w 598963"/>
                <a:gd name="connsiteY140" fmla="*/ 435935 h 552893"/>
                <a:gd name="connsiteX141" fmla="*/ 378551 w 598963"/>
                <a:gd name="connsiteY141" fmla="*/ 489098 h 552893"/>
                <a:gd name="connsiteX142" fmla="*/ 399816 w 598963"/>
                <a:gd name="connsiteY142" fmla="*/ 393405 h 552893"/>
                <a:gd name="connsiteX143" fmla="*/ 410448 w 598963"/>
                <a:gd name="connsiteY143" fmla="*/ 361507 h 552893"/>
                <a:gd name="connsiteX144" fmla="*/ 431714 w 598963"/>
                <a:gd name="connsiteY144" fmla="*/ 318977 h 552893"/>
                <a:gd name="connsiteX145" fmla="*/ 442346 w 598963"/>
                <a:gd name="connsiteY145" fmla="*/ 350875 h 552893"/>
                <a:gd name="connsiteX146" fmla="*/ 452979 w 598963"/>
                <a:gd name="connsiteY146" fmla="*/ 435935 h 552893"/>
                <a:gd name="connsiteX147" fmla="*/ 484876 w 598963"/>
                <a:gd name="connsiteY147" fmla="*/ 404037 h 552893"/>
                <a:gd name="connsiteX148" fmla="*/ 495509 w 598963"/>
                <a:gd name="connsiteY148" fmla="*/ 372140 h 552893"/>
                <a:gd name="connsiteX149" fmla="*/ 506141 w 598963"/>
                <a:gd name="connsiteY149" fmla="*/ 329609 h 552893"/>
                <a:gd name="connsiteX150" fmla="*/ 527407 w 598963"/>
                <a:gd name="connsiteY150" fmla="*/ 297712 h 552893"/>
                <a:gd name="connsiteX151" fmla="*/ 538039 w 598963"/>
                <a:gd name="connsiteY151" fmla="*/ 255182 h 552893"/>
                <a:gd name="connsiteX152" fmla="*/ 580569 w 598963"/>
                <a:gd name="connsiteY152" fmla="*/ 180754 h 552893"/>
                <a:gd name="connsiteX153" fmla="*/ 580569 w 598963"/>
                <a:gd name="connsiteY153" fmla="*/ 361507 h 552893"/>
                <a:gd name="connsiteX154" fmla="*/ 569937 w 598963"/>
                <a:gd name="connsiteY154" fmla="*/ 308344 h 552893"/>
                <a:gd name="connsiteX155" fmla="*/ 559304 w 598963"/>
                <a:gd name="connsiteY155" fmla="*/ 233916 h 552893"/>
                <a:gd name="connsiteX156" fmla="*/ 506141 w 598963"/>
                <a:gd name="connsiteY156" fmla="*/ 276447 h 552893"/>
                <a:gd name="connsiteX157" fmla="*/ 474244 w 598963"/>
                <a:gd name="connsiteY157" fmla="*/ 382772 h 552893"/>
                <a:gd name="connsiteX158" fmla="*/ 442346 w 598963"/>
                <a:gd name="connsiteY158" fmla="*/ 414670 h 552893"/>
                <a:gd name="connsiteX159" fmla="*/ 389183 w 598963"/>
                <a:gd name="connsiteY159" fmla="*/ 233916 h 552893"/>
                <a:gd name="connsiteX160" fmla="*/ 378551 w 598963"/>
                <a:gd name="connsiteY160" fmla="*/ 276447 h 552893"/>
                <a:gd name="connsiteX161" fmla="*/ 346653 w 598963"/>
                <a:gd name="connsiteY161" fmla="*/ 318977 h 552893"/>
                <a:gd name="connsiteX162" fmla="*/ 336021 w 598963"/>
                <a:gd name="connsiteY162" fmla="*/ 361507 h 552893"/>
                <a:gd name="connsiteX163" fmla="*/ 314755 w 598963"/>
                <a:gd name="connsiteY163" fmla="*/ 435935 h 552893"/>
                <a:gd name="connsiteX164" fmla="*/ 304123 w 598963"/>
                <a:gd name="connsiteY164" fmla="*/ 382772 h 552893"/>
                <a:gd name="connsiteX165" fmla="*/ 314755 w 598963"/>
                <a:gd name="connsiteY165" fmla="*/ 116958 h 552893"/>
                <a:gd name="connsiteX166" fmla="*/ 293490 w 598963"/>
                <a:gd name="connsiteY166" fmla="*/ 180754 h 552893"/>
                <a:gd name="connsiteX167" fmla="*/ 261593 w 598963"/>
                <a:gd name="connsiteY167" fmla="*/ 255182 h 552893"/>
                <a:gd name="connsiteX168" fmla="*/ 240327 w 598963"/>
                <a:gd name="connsiteY168" fmla="*/ 318977 h 552893"/>
                <a:gd name="connsiteX169" fmla="*/ 229695 w 598963"/>
                <a:gd name="connsiteY169" fmla="*/ 276447 h 552893"/>
                <a:gd name="connsiteX170" fmla="*/ 250960 w 598963"/>
                <a:gd name="connsiteY170" fmla="*/ 233916 h 552893"/>
                <a:gd name="connsiteX171" fmla="*/ 272225 w 598963"/>
                <a:gd name="connsiteY171" fmla="*/ 170121 h 552893"/>
                <a:gd name="connsiteX172" fmla="*/ 282858 w 598963"/>
                <a:gd name="connsiteY172" fmla="*/ 138223 h 552893"/>
                <a:gd name="connsiteX173" fmla="*/ 261593 w 598963"/>
                <a:gd name="connsiteY173" fmla="*/ 255182 h 552893"/>
                <a:gd name="connsiteX174" fmla="*/ 240327 w 598963"/>
                <a:gd name="connsiteY174" fmla="*/ 287079 h 552893"/>
                <a:gd name="connsiteX175" fmla="*/ 229695 w 598963"/>
                <a:gd name="connsiteY175" fmla="*/ 329609 h 552893"/>
                <a:gd name="connsiteX176" fmla="*/ 219062 w 598963"/>
                <a:gd name="connsiteY176" fmla="*/ 361507 h 552893"/>
                <a:gd name="connsiteX177" fmla="*/ 187165 w 598963"/>
                <a:gd name="connsiteY177" fmla="*/ 446568 h 552893"/>
                <a:gd name="connsiteX178" fmla="*/ 208430 w 598963"/>
                <a:gd name="connsiteY178" fmla="*/ 329609 h 552893"/>
                <a:gd name="connsiteX179" fmla="*/ 229695 w 598963"/>
                <a:gd name="connsiteY179" fmla="*/ 297712 h 552893"/>
                <a:gd name="connsiteX180" fmla="*/ 250960 w 598963"/>
                <a:gd name="connsiteY180" fmla="*/ 255182 h 552893"/>
                <a:gd name="connsiteX181" fmla="*/ 261593 w 598963"/>
                <a:gd name="connsiteY181" fmla="*/ 223284 h 552893"/>
                <a:gd name="connsiteX182" fmla="*/ 229695 w 598963"/>
                <a:gd name="connsiteY182" fmla="*/ 255182 h 552893"/>
                <a:gd name="connsiteX183" fmla="*/ 165900 w 598963"/>
                <a:gd name="connsiteY183" fmla="*/ 276447 h 552893"/>
                <a:gd name="connsiteX184" fmla="*/ 80839 w 598963"/>
                <a:gd name="connsiteY184" fmla="*/ 233916 h 552893"/>
                <a:gd name="connsiteX185" fmla="*/ 112737 w 598963"/>
                <a:gd name="connsiteY185" fmla="*/ 202019 h 552893"/>
                <a:gd name="connsiteX186" fmla="*/ 240327 w 598963"/>
                <a:gd name="connsiteY186" fmla="*/ 255182 h 552893"/>
                <a:gd name="connsiteX187" fmla="*/ 229695 w 598963"/>
                <a:gd name="connsiteY187" fmla="*/ 393405 h 552893"/>
                <a:gd name="connsiteX188" fmla="*/ 155267 w 598963"/>
                <a:gd name="connsiteY188" fmla="*/ 489098 h 552893"/>
                <a:gd name="connsiteX189" fmla="*/ 144634 w 598963"/>
                <a:gd name="connsiteY189" fmla="*/ 425302 h 552893"/>
                <a:gd name="connsiteX190" fmla="*/ 155267 w 598963"/>
                <a:gd name="connsiteY190" fmla="*/ 393405 h 552893"/>
                <a:gd name="connsiteX191" fmla="*/ 187165 w 598963"/>
                <a:gd name="connsiteY191" fmla="*/ 329609 h 552893"/>
                <a:gd name="connsiteX192" fmla="*/ 219062 w 598963"/>
                <a:gd name="connsiteY192" fmla="*/ 255182 h 552893"/>
                <a:gd name="connsiteX193" fmla="*/ 261593 w 598963"/>
                <a:gd name="connsiteY193" fmla="*/ 223284 h 552893"/>
                <a:gd name="connsiteX194" fmla="*/ 293490 w 598963"/>
                <a:gd name="connsiteY194" fmla="*/ 180754 h 552893"/>
                <a:gd name="connsiteX195" fmla="*/ 336021 w 598963"/>
                <a:gd name="connsiteY195" fmla="*/ 170121 h 552893"/>
                <a:gd name="connsiteX196" fmla="*/ 378551 w 598963"/>
                <a:gd name="connsiteY196" fmla="*/ 148856 h 552893"/>
                <a:gd name="connsiteX197" fmla="*/ 410448 w 598963"/>
                <a:gd name="connsiteY197" fmla="*/ 138223 h 552893"/>
                <a:gd name="connsiteX198" fmla="*/ 452979 w 598963"/>
                <a:gd name="connsiteY198" fmla="*/ 148856 h 552893"/>
                <a:gd name="connsiteX199" fmla="*/ 506141 w 598963"/>
                <a:gd name="connsiteY199" fmla="*/ 212651 h 552893"/>
                <a:gd name="connsiteX200" fmla="*/ 495509 w 598963"/>
                <a:gd name="connsiteY200" fmla="*/ 308344 h 552893"/>
                <a:gd name="connsiteX201" fmla="*/ 442346 w 598963"/>
                <a:gd name="connsiteY201" fmla="*/ 340242 h 552893"/>
                <a:gd name="connsiteX202" fmla="*/ 325388 w 598963"/>
                <a:gd name="connsiteY202" fmla="*/ 382772 h 552893"/>
                <a:gd name="connsiteX203" fmla="*/ 261593 w 598963"/>
                <a:gd name="connsiteY203" fmla="*/ 393405 h 552893"/>
                <a:gd name="connsiteX204" fmla="*/ 80839 w 598963"/>
                <a:gd name="connsiteY204" fmla="*/ 382772 h 552893"/>
                <a:gd name="connsiteX205" fmla="*/ 59574 w 598963"/>
                <a:gd name="connsiteY205" fmla="*/ 350875 h 552893"/>
                <a:gd name="connsiteX206" fmla="*/ 70207 w 598963"/>
                <a:gd name="connsiteY206" fmla="*/ 255182 h 552893"/>
                <a:gd name="connsiteX207" fmla="*/ 112737 w 598963"/>
                <a:gd name="connsiteY207" fmla="*/ 180754 h 552893"/>
                <a:gd name="connsiteX208" fmla="*/ 155267 w 598963"/>
                <a:gd name="connsiteY208" fmla="*/ 148856 h 552893"/>
                <a:gd name="connsiteX209" fmla="*/ 229695 w 598963"/>
                <a:gd name="connsiteY209" fmla="*/ 106326 h 552893"/>
                <a:gd name="connsiteX210" fmla="*/ 272225 w 598963"/>
                <a:gd name="connsiteY210" fmla="*/ 95693 h 552893"/>
                <a:gd name="connsiteX211" fmla="*/ 357286 w 598963"/>
                <a:gd name="connsiteY211" fmla="*/ 106326 h 552893"/>
                <a:gd name="connsiteX212" fmla="*/ 378551 w 598963"/>
                <a:gd name="connsiteY212" fmla="*/ 138223 h 552893"/>
                <a:gd name="connsiteX213" fmla="*/ 357286 w 598963"/>
                <a:gd name="connsiteY213" fmla="*/ 265814 h 552893"/>
                <a:gd name="connsiteX214" fmla="*/ 304123 w 598963"/>
                <a:gd name="connsiteY214" fmla="*/ 318977 h 552893"/>
                <a:gd name="connsiteX215" fmla="*/ 219062 w 598963"/>
                <a:gd name="connsiteY215" fmla="*/ 340242 h 552893"/>
                <a:gd name="connsiteX216" fmla="*/ 134002 w 598963"/>
                <a:gd name="connsiteY216" fmla="*/ 329609 h 552893"/>
                <a:gd name="connsiteX217" fmla="*/ 229695 w 598963"/>
                <a:gd name="connsiteY217" fmla="*/ 116958 h 552893"/>
                <a:gd name="connsiteX218" fmla="*/ 282858 w 598963"/>
                <a:gd name="connsiteY218" fmla="*/ 85061 h 552893"/>
                <a:gd name="connsiteX219" fmla="*/ 357286 w 598963"/>
                <a:gd name="connsiteY219" fmla="*/ 31898 h 552893"/>
                <a:gd name="connsiteX220" fmla="*/ 399816 w 598963"/>
                <a:gd name="connsiteY220" fmla="*/ 21265 h 552893"/>
                <a:gd name="connsiteX221" fmla="*/ 474244 w 598963"/>
                <a:gd name="connsiteY221" fmla="*/ 0 h 552893"/>
                <a:gd name="connsiteX222" fmla="*/ 538039 w 598963"/>
                <a:gd name="connsiteY222" fmla="*/ 10633 h 552893"/>
                <a:gd name="connsiteX223" fmla="*/ 548672 w 598963"/>
                <a:gd name="connsiteY223" fmla="*/ 63795 h 552893"/>
                <a:gd name="connsiteX224" fmla="*/ 527407 w 598963"/>
                <a:gd name="connsiteY224" fmla="*/ 212651 h 552893"/>
                <a:gd name="connsiteX225" fmla="*/ 506141 w 598963"/>
                <a:gd name="connsiteY225" fmla="*/ 276447 h 552893"/>
                <a:gd name="connsiteX226" fmla="*/ 495509 w 598963"/>
                <a:gd name="connsiteY226" fmla="*/ 308344 h 552893"/>
                <a:gd name="connsiteX227" fmla="*/ 484876 w 598963"/>
                <a:gd name="connsiteY227" fmla="*/ 340242 h 552893"/>
                <a:gd name="connsiteX228" fmla="*/ 421081 w 598963"/>
                <a:gd name="connsiteY228" fmla="*/ 382772 h 552893"/>
                <a:gd name="connsiteX229" fmla="*/ 389183 w 598963"/>
                <a:gd name="connsiteY229" fmla="*/ 425302 h 552893"/>
                <a:gd name="connsiteX230" fmla="*/ 346653 w 598963"/>
                <a:gd name="connsiteY230" fmla="*/ 446568 h 552893"/>
                <a:gd name="connsiteX231" fmla="*/ 314755 w 598963"/>
                <a:gd name="connsiteY231" fmla="*/ 467833 h 552893"/>
                <a:gd name="connsiteX232" fmla="*/ 261593 w 598963"/>
                <a:gd name="connsiteY232" fmla="*/ 478465 h 552893"/>
                <a:gd name="connsiteX233" fmla="*/ 229695 w 598963"/>
                <a:gd name="connsiteY233" fmla="*/ 489098 h 552893"/>
                <a:gd name="connsiteX234" fmla="*/ 187165 w 598963"/>
                <a:gd name="connsiteY234" fmla="*/ 499730 h 552893"/>
                <a:gd name="connsiteX235" fmla="*/ 6411 w 598963"/>
                <a:gd name="connsiteY235" fmla="*/ 489098 h 552893"/>
                <a:gd name="connsiteX236" fmla="*/ 17044 w 598963"/>
                <a:gd name="connsiteY236" fmla="*/ 435935 h 552893"/>
                <a:gd name="connsiteX237" fmla="*/ 70207 w 598963"/>
                <a:gd name="connsiteY237" fmla="*/ 393405 h 552893"/>
                <a:gd name="connsiteX238" fmla="*/ 112737 w 598963"/>
                <a:gd name="connsiteY238" fmla="*/ 361507 h 552893"/>
                <a:gd name="connsiteX239" fmla="*/ 144634 w 598963"/>
                <a:gd name="connsiteY239" fmla="*/ 350875 h 552893"/>
                <a:gd name="connsiteX240" fmla="*/ 176532 w 598963"/>
                <a:gd name="connsiteY240" fmla="*/ 318977 h 552893"/>
                <a:gd name="connsiteX241" fmla="*/ 229695 w 598963"/>
                <a:gd name="connsiteY241" fmla="*/ 276447 h 552893"/>
                <a:gd name="connsiteX242" fmla="*/ 272225 w 598963"/>
                <a:gd name="connsiteY242" fmla="*/ 233916 h 552893"/>
                <a:gd name="connsiteX243" fmla="*/ 325388 w 598963"/>
                <a:gd name="connsiteY243" fmla="*/ 223284 h 552893"/>
                <a:gd name="connsiteX244" fmla="*/ 399816 w 598963"/>
                <a:gd name="connsiteY244" fmla="*/ 191386 h 552893"/>
                <a:gd name="connsiteX245" fmla="*/ 442346 w 598963"/>
                <a:gd name="connsiteY245" fmla="*/ 212651 h 552893"/>
                <a:gd name="connsiteX246" fmla="*/ 378551 w 598963"/>
                <a:gd name="connsiteY246" fmla="*/ 414670 h 552893"/>
                <a:gd name="connsiteX247" fmla="*/ 336021 w 598963"/>
                <a:gd name="connsiteY247" fmla="*/ 425302 h 552893"/>
                <a:gd name="connsiteX248" fmla="*/ 261593 w 598963"/>
                <a:gd name="connsiteY248" fmla="*/ 393405 h 552893"/>
                <a:gd name="connsiteX249" fmla="*/ 304123 w 598963"/>
                <a:gd name="connsiteY249" fmla="*/ 350875 h 552893"/>
                <a:gd name="connsiteX250" fmla="*/ 357286 w 598963"/>
                <a:gd name="connsiteY250" fmla="*/ 308344 h 552893"/>
                <a:gd name="connsiteX251" fmla="*/ 452979 w 598963"/>
                <a:gd name="connsiteY251" fmla="*/ 255182 h 552893"/>
                <a:gd name="connsiteX252" fmla="*/ 452979 w 598963"/>
                <a:gd name="connsiteY252" fmla="*/ 372140 h 552893"/>
                <a:gd name="connsiteX253" fmla="*/ 431714 w 598963"/>
                <a:gd name="connsiteY253" fmla="*/ 404037 h 552893"/>
                <a:gd name="connsiteX254" fmla="*/ 421081 w 598963"/>
                <a:gd name="connsiteY254" fmla="*/ 435935 h 552893"/>
                <a:gd name="connsiteX255" fmla="*/ 378551 w 598963"/>
                <a:gd name="connsiteY255" fmla="*/ 520995 h 552893"/>
                <a:gd name="connsiteX256" fmla="*/ 314755 w 598963"/>
                <a:gd name="connsiteY256" fmla="*/ 552893 h 552893"/>
                <a:gd name="connsiteX257" fmla="*/ 293490 w 598963"/>
                <a:gd name="connsiteY257" fmla="*/ 520995 h 552893"/>
                <a:gd name="connsiteX258" fmla="*/ 357286 w 598963"/>
                <a:gd name="connsiteY258" fmla="*/ 404037 h 552893"/>
                <a:gd name="connsiteX259" fmla="*/ 452979 w 598963"/>
                <a:gd name="connsiteY259" fmla="*/ 329609 h 552893"/>
                <a:gd name="connsiteX260" fmla="*/ 506141 w 598963"/>
                <a:gd name="connsiteY260" fmla="*/ 287079 h 552893"/>
                <a:gd name="connsiteX261" fmla="*/ 569937 w 598963"/>
                <a:gd name="connsiteY261" fmla="*/ 265814 h 552893"/>
                <a:gd name="connsiteX262" fmla="*/ 591202 w 598963"/>
                <a:gd name="connsiteY262" fmla="*/ 297712 h 552893"/>
                <a:gd name="connsiteX263" fmla="*/ 527407 w 598963"/>
                <a:gd name="connsiteY263" fmla="*/ 372140 h 552893"/>
                <a:gd name="connsiteX264" fmla="*/ 516774 w 598963"/>
                <a:gd name="connsiteY264" fmla="*/ 340242 h 552893"/>
                <a:gd name="connsiteX265" fmla="*/ 548672 w 598963"/>
                <a:gd name="connsiteY265" fmla="*/ 350875 h 552893"/>
                <a:gd name="connsiteX266" fmla="*/ 421081 w 598963"/>
                <a:gd name="connsiteY266" fmla="*/ 361507 h 552893"/>
                <a:gd name="connsiteX267" fmla="*/ 389183 w 598963"/>
                <a:gd name="connsiteY267" fmla="*/ 372140 h 5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598963" h="552893">
                  <a:moveTo>
                    <a:pt x="187165" y="127591"/>
                  </a:moveTo>
                  <a:cubicBezTo>
                    <a:pt x="169444" y="141768"/>
                    <a:pt x="151081" y="155177"/>
                    <a:pt x="134002" y="170121"/>
                  </a:cubicBezTo>
                  <a:cubicBezTo>
                    <a:pt x="122686" y="180023"/>
                    <a:pt x="111730" y="190467"/>
                    <a:pt x="102104" y="202019"/>
                  </a:cubicBezTo>
                  <a:cubicBezTo>
                    <a:pt x="93923" y="211836"/>
                    <a:pt x="68442" y="237015"/>
                    <a:pt x="80839" y="233916"/>
                  </a:cubicBezTo>
                  <a:cubicBezTo>
                    <a:pt x="158906" y="214398"/>
                    <a:pt x="129627" y="189060"/>
                    <a:pt x="176532" y="148856"/>
                  </a:cubicBezTo>
                  <a:cubicBezTo>
                    <a:pt x="188566" y="138541"/>
                    <a:pt x="206164" y="136804"/>
                    <a:pt x="219062" y="127591"/>
                  </a:cubicBezTo>
                  <a:cubicBezTo>
                    <a:pt x="231298" y="118851"/>
                    <a:pt x="265997" y="95693"/>
                    <a:pt x="250960" y="95693"/>
                  </a:cubicBezTo>
                  <a:cubicBezTo>
                    <a:pt x="233239" y="95693"/>
                    <a:pt x="222607" y="116958"/>
                    <a:pt x="208430" y="127591"/>
                  </a:cubicBezTo>
                  <a:cubicBezTo>
                    <a:pt x="141397" y="239312"/>
                    <a:pt x="211081" y="132916"/>
                    <a:pt x="144634" y="212651"/>
                  </a:cubicBezTo>
                  <a:cubicBezTo>
                    <a:pt x="136453" y="222468"/>
                    <a:pt x="136148" y="244549"/>
                    <a:pt x="123369" y="244549"/>
                  </a:cubicBezTo>
                  <a:cubicBezTo>
                    <a:pt x="112161" y="244549"/>
                    <a:pt x="126077" y="220576"/>
                    <a:pt x="134002" y="212651"/>
                  </a:cubicBezTo>
                  <a:cubicBezTo>
                    <a:pt x="152074" y="194579"/>
                    <a:pt x="197797" y="170121"/>
                    <a:pt x="197797" y="170121"/>
                  </a:cubicBezTo>
                  <a:cubicBezTo>
                    <a:pt x="232964" y="117369"/>
                    <a:pt x="228096" y="129190"/>
                    <a:pt x="165900" y="191386"/>
                  </a:cubicBezTo>
                  <a:cubicBezTo>
                    <a:pt x="134303" y="222983"/>
                    <a:pt x="134906" y="215083"/>
                    <a:pt x="187165" y="202019"/>
                  </a:cubicBezTo>
                  <a:cubicBezTo>
                    <a:pt x="204760" y="188822"/>
                    <a:pt x="280398" y="130864"/>
                    <a:pt x="293490" y="127591"/>
                  </a:cubicBezTo>
                  <a:lnTo>
                    <a:pt x="336021" y="116958"/>
                  </a:lnTo>
                  <a:cubicBezTo>
                    <a:pt x="373397" y="60895"/>
                    <a:pt x="335735" y="101892"/>
                    <a:pt x="399816" y="74428"/>
                  </a:cubicBezTo>
                  <a:cubicBezTo>
                    <a:pt x="411562" y="69394"/>
                    <a:pt x="437429" y="41733"/>
                    <a:pt x="431714" y="53163"/>
                  </a:cubicBezTo>
                  <a:cubicBezTo>
                    <a:pt x="422747" y="71095"/>
                    <a:pt x="404271" y="82491"/>
                    <a:pt x="389183" y="95693"/>
                  </a:cubicBezTo>
                  <a:cubicBezTo>
                    <a:pt x="375847" y="107362"/>
                    <a:pt x="361073" y="117291"/>
                    <a:pt x="346653" y="127591"/>
                  </a:cubicBezTo>
                  <a:cubicBezTo>
                    <a:pt x="336254" y="135019"/>
                    <a:pt x="324211" y="140260"/>
                    <a:pt x="314755" y="148856"/>
                  </a:cubicBezTo>
                  <a:cubicBezTo>
                    <a:pt x="285085" y="175829"/>
                    <a:pt x="267735" y="221236"/>
                    <a:pt x="229695" y="233916"/>
                  </a:cubicBezTo>
                  <a:cubicBezTo>
                    <a:pt x="196003" y="245147"/>
                    <a:pt x="195346" y="242258"/>
                    <a:pt x="165900" y="265814"/>
                  </a:cubicBezTo>
                  <a:cubicBezTo>
                    <a:pt x="158072" y="272076"/>
                    <a:pt x="135124" y="290249"/>
                    <a:pt x="144634" y="287079"/>
                  </a:cubicBezTo>
                  <a:cubicBezTo>
                    <a:pt x="211253" y="264873"/>
                    <a:pt x="180827" y="262592"/>
                    <a:pt x="219062" y="233916"/>
                  </a:cubicBezTo>
                  <a:cubicBezTo>
                    <a:pt x="277557" y="190045"/>
                    <a:pt x="313518" y="181166"/>
                    <a:pt x="250960" y="202019"/>
                  </a:cubicBezTo>
                  <a:cubicBezTo>
                    <a:pt x="240327" y="212651"/>
                    <a:pt x="232117" y="226456"/>
                    <a:pt x="219062" y="233916"/>
                  </a:cubicBezTo>
                  <a:cubicBezTo>
                    <a:pt x="206374" y="241166"/>
                    <a:pt x="190215" y="239418"/>
                    <a:pt x="176532" y="244549"/>
                  </a:cubicBezTo>
                  <a:cubicBezTo>
                    <a:pt x="161691" y="250114"/>
                    <a:pt x="147593" y="257659"/>
                    <a:pt x="134002" y="265814"/>
                  </a:cubicBezTo>
                  <a:cubicBezTo>
                    <a:pt x="112087" y="278963"/>
                    <a:pt x="52135" y="326416"/>
                    <a:pt x="70207" y="308344"/>
                  </a:cubicBezTo>
                  <a:cubicBezTo>
                    <a:pt x="91472" y="287079"/>
                    <a:pt x="111525" y="264529"/>
                    <a:pt x="134002" y="244549"/>
                  </a:cubicBezTo>
                  <a:cubicBezTo>
                    <a:pt x="153324" y="227374"/>
                    <a:pt x="186427" y="213021"/>
                    <a:pt x="208430" y="202019"/>
                  </a:cubicBezTo>
                  <a:cubicBezTo>
                    <a:pt x="219062" y="191386"/>
                    <a:pt x="228091" y="178861"/>
                    <a:pt x="240327" y="170121"/>
                  </a:cubicBezTo>
                  <a:cubicBezTo>
                    <a:pt x="263317" y="153700"/>
                    <a:pt x="288727" y="146900"/>
                    <a:pt x="314755" y="138223"/>
                  </a:cubicBezTo>
                  <a:cubicBezTo>
                    <a:pt x="318299" y="148856"/>
                    <a:pt x="331902" y="161001"/>
                    <a:pt x="325388" y="170121"/>
                  </a:cubicBezTo>
                  <a:cubicBezTo>
                    <a:pt x="314271" y="185685"/>
                    <a:pt x="243603" y="223398"/>
                    <a:pt x="219062" y="233916"/>
                  </a:cubicBezTo>
                  <a:cubicBezTo>
                    <a:pt x="208761" y="238331"/>
                    <a:pt x="197797" y="241005"/>
                    <a:pt x="187165" y="244549"/>
                  </a:cubicBezTo>
                  <a:cubicBezTo>
                    <a:pt x="172988" y="255182"/>
                    <a:pt x="159054" y="266147"/>
                    <a:pt x="144634" y="276447"/>
                  </a:cubicBezTo>
                  <a:cubicBezTo>
                    <a:pt x="134236" y="283874"/>
                    <a:pt x="107022" y="309141"/>
                    <a:pt x="112737" y="297712"/>
                  </a:cubicBezTo>
                  <a:cubicBezTo>
                    <a:pt x="172991" y="177203"/>
                    <a:pt x="155265" y="244551"/>
                    <a:pt x="219062" y="180754"/>
                  </a:cubicBezTo>
                  <a:cubicBezTo>
                    <a:pt x="231593" y="168223"/>
                    <a:pt x="238429" y="150754"/>
                    <a:pt x="250960" y="138223"/>
                  </a:cubicBezTo>
                  <a:cubicBezTo>
                    <a:pt x="284844" y="104339"/>
                    <a:pt x="296715" y="107522"/>
                    <a:pt x="336021" y="85061"/>
                  </a:cubicBezTo>
                  <a:cubicBezTo>
                    <a:pt x="347116" y="78721"/>
                    <a:pt x="357286" y="70884"/>
                    <a:pt x="367918" y="63795"/>
                  </a:cubicBezTo>
                  <a:cubicBezTo>
                    <a:pt x="364374" y="77972"/>
                    <a:pt x="365666" y="94354"/>
                    <a:pt x="357286" y="106326"/>
                  </a:cubicBezTo>
                  <a:cubicBezTo>
                    <a:pt x="340040" y="130963"/>
                    <a:pt x="322020" y="160610"/>
                    <a:pt x="293490" y="170121"/>
                  </a:cubicBezTo>
                  <a:cubicBezTo>
                    <a:pt x="282858" y="173665"/>
                    <a:pt x="271796" y="176116"/>
                    <a:pt x="261593" y="180754"/>
                  </a:cubicBezTo>
                  <a:cubicBezTo>
                    <a:pt x="185776" y="215216"/>
                    <a:pt x="194574" y="211256"/>
                    <a:pt x="144634" y="244549"/>
                  </a:cubicBezTo>
                  <a:cubicBezTo>
                    <a:pt x="182072" y="188394"/>
                    <a:pt x="146882" y="233509"/>
                    <a:pt x="208430" y="180754"/>
                  </a:cubicBezTo>
                  <a:cubicBezTo>
                    <a:pt x="219847" y="170968"/>
                    <a:pt x="227272" y="156316"/>
                    <a:pt x="240327" y="148856"/>
                  </a:cubicBezTo>
                  <a:cubicBezTo>
                    <a:pt x="253015" y="141606"/>
                    <a:pt x="268807" y="142238"/>
                    <a:pt x="282858" y="138223"/>
                  </a:cubicBezTo>
                  <a:cubicBezTo>
                    <a:pt x="293634" y="135144"/>
                    <a:pt x="304123" y="131135"/>
                    <a:pt x="314755" y="127591"/>
                  </a:cubicBezTo>
                  <a:cubicBezTo>
                    <a:pt x="311211" y="155944"/>
                    <a:pt x="311053" y="184930"/>
                    <a:pt x="304123" y="212651"/>
                  </a:cubicBezTo>
                  <a:cubicBezTo>
                    <a:pt x="300279" y="228028"/>
                    <a:pt x="292760" y="242805"/>
                    <a:pt x="282858" y="255182"/>
                  </a:cubicBezTo>
                  <a:cubicBezTo>
                    <a:pt x="264071" y="278665"/>
                    <a:pt x="245961" y="305528"/>
                    <a:pt x="219062" y="318977"/>
                  </a:cubicBezTo>
                  <a:cubicBezTo>
                    <a:pt x="123977" y="366519"/>
                    <a:pt x="164075" y="351482"/>
                    <a:pt x="102104" y="372140"/>
                  </a:cubicBezTo>
                  <a:cubicBezTo>
                    <a:pt x="84383" y="368596"/>
                    <a:pt x="44558" y="379039"/>
                    <a:pt x="48941" y="361507"/>
                  </a:cubicBezTo>
                  <a:cubicBezTo>
                    <a:pt x="57450" y="327469"/>
                    <a:pt x="98560" y="311888"/>
                    <a:pt x="123369" y="287079"/>
                  </a:cubicBezTo>
                  <a:cubicBezTo>
                    <a:pt x="203260" y="207188"/>
                    <a:pt x="125261" y="278312"/>
                    <a:pt x="219062" y="212651"/>
                  </a:cubicBezTo>
                  <a:cubicBezTo>
                    <a:pt x="237654" y="199637"/>
                    <a:pt x="253633" y="183135"/>
                    <a:pt x="272225" y="170121"/>
                  </a:cubicBezTo>
                  <a:cubicBezTo>
                    <a:pt x="289155" y="158270"/>
                    <a:pt x="306574" y="146775"/>
                    <a:pt x="325388" y="138223"/>
                  </a:cubicBezTo>
                  <a:cubicBezTo>
                    <a:pt x="345794" y="128947"/>
                    <a:pt x="389183" y="116958"/>
                    <a:pt x="389183" y="116958"/>
                  </a:cubicBezTo>
                  <a:cubicBezTo>
                    <a:pt x="392727" y="134679"/>
                    <a:pt x="401452" y="152123"/>
                    <a:pt x="399816" y="170121"/>
                  </a:cubicBezTo>
                  <a:cubicBezTo>
                    <a:pt x="396647" y="204978"/>
                    <a:pt x="367374" y="259451"/>
                    <a:pt x="346653" y="287079"/>
                  </a:cubicBezTo>
                  <a:cubicBezTo>
                    <a:pt x="337631" y="299108"/>
                    <a:pt x="323987" y="307108"/>
                    <a:pt x="314755" y="318977"/>
                  </a:cubicBezTo>
                  <a:cubicBezTo>
                    <a:pt x="269395" y="377297"/>
                    <a:pt x="287817" y="381458"/>
                    <a:pt x="229695" y="414670"/>
                  </a:cubicBezTo>
                  <a:cubicBezTo>
                    <a:pt x="219964" y="420231"/>
                    <a:pt x="208430" y="421758"/>
                    <a:pt x="197797" y="425302"/>
                  </a:cubicBezTo>
                  <a:cubicBezTo>
                    <a:pt x="187165" y="435935"/>
                    <a:pt x="178955" y="449740"/>
                    <a:pt x="165900" y="457200"/>
                  </a:cubicBezTo>
                  <a:cubicBezTo>
                    <a:pt x="153212" y="464450"/>
                    <a:pt x="137232" y="463212"/>
                    <a:pt x="123369" y="467833"/>
                  </a:cubicBezTo>
                  <a:cubicBezTo>
                    <a:pt x="105263" y="473869"/>
                    <a:pt x="87928" y="482010"/>
                    <a:pt x="70207" y="489098"/>
                  </a:cubicBezTo>
                  <a:cubicBezTo>
                    <a:pt x="73751" y="460744"/>
                    <a:pt x="69849" y="430413"/>
                    <a:pt x="80839" y="404037"/>
                  </a:cubicBezTo>
                  <a:cubicBezTo>
                    <a:pt x="88550" y="385530"/>
                    <a:pt x="108147" y="374555"/>
                    <a:pt x="123369" y="361507"/>
                  </a:cubicBezTo>
                  <a:cubicBezTo>
                    <a:pt x="133071" y="353191"/>
                    <a:pt x="144172" y="346582"/>
                    <a:pt x="155267" y="340242"/>
                  </a:cubicBezTo>
                  <a:cubicBezTo>
                    <a:pt x="192055" y="319220"/>
                    <a:pt x="193909" y="320273"/>
                    <a:pt x="229695" y="308344"/>
                  </a:cubicBezTo>
                  <a:cubicBezTo>
                    <a:pt x="243872" y="297712"/>
                    <a:pt x="256375" y="284372"/>
                    <a:pt x="272225" y="276447"/>
                  </a:cubicBezTo>
                  <a:cubicBezTo>
                    <a:pt x="308196" y="258462"/>
                    <a:pt x="350295" y="252327"/>
                    <a:pt x="389183" y="244549"/>
                  </a:cubicBezTo>
                  <a:cubicBezTo>
                    <a:pt x="425431" y="253611"/>
                    <a:pt x="464031" y="248215"/>
                    <a:pt x="421081" y="308344"/>
                  </a:cubicBezTo>
                  <a:cubicBezTo>
                    <a:pt x="351366" y="405944"/>
                    <a:pt x="347399" y="396700"/>
                    <a:pt x="261593" y="425302"/>
                  </a:cubicBezTo>
                  <a:cubicBezTo>
                    <a:pt x="218867" y="453787"/>
                    <a:pt x="188414" y="485850"/>
                    <a:pt x="240327" y="350875"/>
                  </a:cubicBezTo>
                  <a:cubicBezTo>
                    <a:pt x="247524" y="332162"/>
                    <a:pt x="269810" y="323567"/>
                    <a:pt x="282858" y="308344"/>
                  </a:cubicBezTo>
                  <a:cubicBezTo>
                    <a:pt x="315557" y="270195"/>
                    <a:pt x="317129" y="222494"/>
                    <a:pt x="378551" y="202019"/>
                  </a:cubicBezTo>
                  <a:cubicBezTo>
                    <a:pt x="453364" y="177080"/>
                    <a:pt x="360996" y="209542"/>
                    <a:pt x="452979" y="170121"/>
                  </a:cubicBezTo>
                  <a:cubicBezTo>
                    <a:pt x="463280" y="165706"/>
                    <a:pt x="474244" y="163033"/>
                    <a:pt x="484876" y="159489"/>
                  </a:cubicBezTo>
                  <a:cubicBezTo>
                    <a:pt x="495509" y="163033"/>
                    <a:pt x="507449" y="163904"/>
                    <a:pt x="516774" y="170121"/>
                  </a:cubicBezTo>
                  <a:cubicBezTo>
                    <a:pt x="570915" y="206215"/>
                    <a:pt x="559587" y="238621"/>
                    <a:pt x="527407" y="308344"/>
                  </a:cubicBezTo>
                  <a:cubicBezTo>
                    <a:pt x="519981" y="324434"/>
                    <a:pt x="499296" y="329942"/>
                    <a:pt x="484876" y="340242"/>
                  </a:cubicBezTo>
                  <a:cubicBezTo>
                    <a:pt x="460461" y="357681"/>
                    <a:pt x="438769" y="371444"/>
                    <a:pt x="410448" y="382772"/>
                  </a:cubicBezTo>
                  <a:cubicBezTo>
                    <a:pt x="389636" y="391097"/>
                    <a:pt x="368763" y="400352"/>
                    <a:pt x="346653" y="404037"/>
                  </a:cubicBezTo>
                  <a:cubicBezTo>
                    <a:pt x="271803" y="416513"/>
                    <a:pt x="303310" y="407853"/>
                    <a:pt x="250960" y="425302"/>
                  </a:cubicBezTo>
                  <a:cubicBezTo>
                    <a:pt x="236783" y="421758"/>
                    <a:pt x="212275" y="428768"/>
                    <a:pt x="208430" y="414670"/>
                  </a:cubicBezTo>
                  <a:cubicBezTo>
                    <a:pt x="190526" y="349022"/>
                    <a:pt x="212765" y="307828"/>
                    <a:pt x="250960" y="265814"/>
                  </a:cubicBezTo>
                  <a:cubicBezTo>
                    <a:pt x="297796" y="214295"/>
                    <a:pt x="326217" y="188106"/>
                    <a:pt x="378551" y="148856"/>
                  </a:cubicBezTo>
                  <a:cubicBezTo>
                    <a:pt x="388774" y="141189"/>
                    <a:pt x="399353" y="133931"/>
                    <a:pt x="410448" y="127591"/>
                  </a:cubicBezTo>
                  <a:cubicBezTo>
                    <a:pt x="424210" y="119727"/>
                    <a:pt x="439217" y="114190"/>
                    <a:pt x="452979" y="106326"/>
                  </a:cubicBezTo>
                  <a:cubicBezTo>
                    <a:pt x="510694" y="73346"/>
                    <a:pt x="458288" y="93924"/>
                    <a:pt x="516774" y="74428"/>
                  </a:cubicBezTo>
                  <a:cubicBezTo>
                    <a:pt x="527407" y="81516"/>
                    <a:pt x="547611" y="82958"/>
                    <a:pt x="548672" y="95693"/>
                  </a:cubicBezTo>
                  <a:cubicBezTo>
                    <a:pt x="552256" y="138695"/>
                    <a:pt x="531312" y="204276"/>
                    <a:pt x="506141" y="244549"/>
                  </a:cubicBezTo>
                  <a:cubicBezTo>
                    <a:pt x="496749" y="259576"/>
                    <a:pt x="486774" y="274548"/>
                    <a:pt x="474244" y="287079"/>
                  </a:cubicBezTo>
                  <a:cubicBezTo>
                    <a:pt x="456866" y="304458"/>
                    <a:pt x="420950" y="325147"/>
                    <a:pt x="399816" y="340242"/>
                  </a:cubicBezTo>
                  <a:cubicBezTo>
                    <a:pt x="385396" y="350542"/>
                    <a:pt x="372672" y="363348"/>
                    <a:pt x="357286" y="372140"/>
                  </a:cubicBezTo>
                  <a:cubicBezTo>
                    <a:pt x="344544" y="379421"/>
                    <a:pt x="293209" y="390448"/>
                    <a:pt x="282858" y="393405"/>
                  </a:cubicBezTo>
                  <a:cubicBezTo>
                    <a:pt x="208633" y="414612"/>
                    <a:pt x="303537" y="396526"/>
                    <a:pt x="176532" y="414670"/>
                  </a:cubicBezTo>
                  <a:cubicBezTo>
                    <a:pt x="144634" y="411126"/>
                    <a:pt x="109545" y="418390"/>
                    <a:pt x="80839" y="404037"/>
                  </a:cubicBezTo>
                  <a:cubicBezTo>
                    <a:pt x="67769" y="397502"/>
                    <a:pt x="70207" y="376120"/>
                    <a:pt x="70207" y="361507"/>
                  </a:cubicBezTo>
                  <a:cubicBezTo>
                    <a:pt x="70207" y="317202"/>
                    <a:pt x="76428" y="296625"/>
                    <a:pt x="102104" y="265814"/>
                  </a:cubicBezTo>
                  <a:cubicBezTo>
                    <a:pt x="111730" y="254262"/>
                    <a:pt x="124376" y="245468"/>
                    <a:pt x="134002" y="233916"/>
                  </a:cubicBezTo>
                  <a:cubicBezTo>
                    <a:pt x="148205" y="216872"/>
                    <a:pt x="250848" y="74465"/>
                    <a:pt x="282858" y="63795"/>
                  </a:cubicBezTo>
                  <a:cubicBezTo>
                    <a:pt x="328618" y="48542"/>
                    <a:pt x="303882" y="55881"/>
                    <a:pt x="357286" y="42530"/>
                  </a:cubicBezTo>
                  <a:cubicBezTo>
                    <a:pt x="367918" y="35442"/>
                    <a:pt x="376503" y="22850"/>
                    <a:pt x="389183" y="21265"/>
                  </a:cubicBezTo>
                  <a:cubicBezTo>
                    <a:pt x="437472" y="15229"/>
                    <a:pt x="445890" y="35442"/>
                    <a:pt x="474244" y="63795"/>
                  </a:cubicBezTo>
                  <a:cubicBezTo>
                    <a:pt x="467156" y="109870"/>
                    <a:pt x="461570" y="156201"/>
                    <a:pt x="452979" y="202019"/>
                  </a:cubicBezTo>
                  <a:cubicBezTo>
                    <a:pt x="450914" y="213035"/>
                    <a:pt x="448112" y="224306"/>
                    <a:pt x="442346" y="233916"/>
                  </a:cubicBezTo>
                  <a:cubicBezTo>
                    <a:pt x="437188" y="242512"/>
                    <a:pt x="427343" y="247354"/>
                    <a:pt x="421081" y="255182"/>
                  </a:cubicBezTo>
                  <a:cubicBezTo>
                    <a:pt x="398941" y="282857"/>
                    <a:pt x="386775" y="320583"/>
                    <a:pt x="357286" y="340242"/>
                  </a:cubicBezTo>
                  <a:cubicBezTo>
                    <a:pt x="329998" y="358434"/>
                    <a:pt x="314743" y="370509"/>
                    <a:pt x="282858" y="382772"/>
                  </a:cubicBezTo>
                  <a:cubicBezTo>
                    <a:pt x="251476" y="394842"/>
                    <a:pt x="187165" y="414670"/>
                    <a:pt x="187165" y="414670"/>
                  </a:cubicBezTo>
                  <a:cubicBezTo>
                    <a:pt x="162356" y="411126"/>
                    <a:pt x="135152" y="415245"/>
                    <a:pt x="112737" y="404037"/>
                  </a:cubicBezTo>
                  <a:cubicBezTo>
                    <a:pt x="102713" y="399025"/>
                    <a:pt x="102104" y="383348"/>
                    <a:pt x="102104" y="372140"/>
                  </a:cubicBezTo>
                  <a:cubicBezTo>
                    <a:pt x="102104" y="347079"/>
                    <a:pt x="101529" y="320127"/>
                    <a:pt x="112737" y="297712"/>
                  </a:cubicBezTo>
                  <a:cubicBezTo>
                    <a:pt x="120662" y="281862"/>
                    <a:pt x="141812" y="277347"/>
                    <a:pt x="155267" y="265814"/>
                  </a:cubicBezTo>
                  <a:cubicBezTo>
                    <a:pt x="209062" y="219704"/>
                    <a:pt x="166594" y="240541"/>
                    <a:pt x="240327" y="191386"/>
                  </a:cubicBezTo>
                  <a:cubicBezTo>
                    <a:pt x="253515" y="182594"/>
                    <a:pt x="268681" y="177209"/>
                    <a:pt x="282858" y="170121"/>
                  </a:cubicBezTo>
                  <a:cubicBezTo>
                    <a:pt x="293490" y="159488"/>
                    <a:pt x="302004" y="146192"/>
                    <a:pt x="314755" y="138223"/>
                  </a:cubicBezTo>
                  <a:cubicBezTo>
                    <a:pt x="330940" y="128107"/>
                    <a:pt x="350047" y="123659"/>
                    <a:pt x="367918" y="116958"/>
                  </a:cubicBezTo>
                  <a:cubicBezTo>
                    <a:pt x="398419" y="105520"/>
                    <a:pt x="408840" y="104070"/>
                    <a:pt x="442346" y="95693"/>
                  </a:cubicBezTo>
                  <a:cubicBezTo>
                    <a:pt x="467155" y="99237"/>
                    <a:pt x="493873" y="96148"/>
                    <a:pt x="516774" y="106326"/>
                  </a:cubicBezTo>
                  <a:cubicBezTo>
                    <a:pt x="528451" y="111516"/>
                    <a:pt x="537129" y="125477"/>
                    <a:pt x="538039" y="138223"/>
                  </a:cubicBezTo>
                  <a:cubicBezTo>
                    <a:pt x="540828" y="177271"/>
                    <a:pt x="532943" y="216428"/>
                    <a:pt x="527407" y="255182"/>
                  </a:cubicBezTo>
                  <a:cubicBezTo>
                    <a:pt x="524830" y="273223"/>
                    <a:pt x="503305" y="317915"/>
                    <a:pt x="495509" y="329609"/>
                  </a:cubicBezTo>
                  <a:cubicBezTo>
                    <a:pt x="425650" y="434399"/>
                    <a:pt x="530230" y="247583"/>
                    <a:pt x="452979" y="382772"/>
                  </a:cubicBezTo>
                  <a:cubicBezTo>
                    <a:pt x="445115" y="396534"/>
                    <a:pt x="443890" y="415155"/>
                    <a:pt x="431714" y="425302"/>
                  </a:cubicBezTo>
                  <a:cubicBezTo>
                    <a:pt x="420488" y="434657"/>
                    <a:pt x="403360" y="432391"/>
                    <a:pt x="389183" y="435935"/>
                  </a:cubicBezTo>
                  <a:cubicBezTo>
                    <a:pt x="313229" y="486571"/>
                    <a:pt x="350182" y="472266"/>
                    <a:pt x="282858" y="489098"/>
                  </a:cubicBezTo>
                  <a:cubicBezTo>
                    <a:pt x="268681" y="499730"/>
                    <a:pt x="255713" y="512203"/>
                    <a:pt x="240327" y="520995"/>
                  </a:cubicBezTo>
                  <a:cubicBezTo>
                    <a:pt x="230596" y="526555"/>
                    <a:pt x="214647" y="540953"/>
                    <a:pt x="208430" y="531628"/>
                  </a:cubicBezTo>
                  <a:cubicBezTo>
                    <a:pt x="206083" y="528108"/>
                    <a:pt x="226480" y="464701"/>
                    <a:pt x="229695" y="457200"/>
                  </a:cubicBezTo>
                  <a:cubicBezTo>
                    <a:pt x="256179" y="395404"/>
                    <a:pt x="241180" y="431396"/>
                    <a:pt x="282858" y="382772"/>
                  </a:cubicBezTo>
                  <a:cubicBezTo>
                    <a:pt x="305786" y="356023"/>
                    <a:pt x="317491" y="329174"/>
                    <a:pt x="346653" y="308344"/>
                  </a:cubicBezTo>
                  <a:cubicBezTo>
                    <a:pt x="359551" y="299131"/>
                    <a:pt x="375421" y="294943"/>
                    <a:pt x="389183" y="287079"/>
                  </a:cubicBezTo>
                  <a:cubicBezTo>
                    <a:pt x="446894" y="254102"/>
                    <a:pt x="394498" y="274675"/>
                    <a:pt x="452979" y="255182"/>
                  </a:cubicBezTo>
                  <a:cubicBezTo>
                    <a:pt x="473235" y="315953"/>
                    <a:pt x="474247" y="304783"/>
                    <a:pt x="452979" y="404037"/>
                  </a:cubicBezTo>
                  <a:cubicBezTo>
                    <a:pt x="450302" y="416532"/>
                    <a:pt x="440129" y="426318"/>
                    <a:pt x="431714" y="435935"/>
                  </a:cubicBezTo>
                  <a:cubicBezTo>
                    <a:pt x="415211" y="454796"/>
                    <a:pt x="378551" y="489098"/>
                    <a:pt x="378551" y="489098"/>
                  </a:cubicBezTo>
                  <a:cubicBezTo>
                    <a:pt x="385862" y="452540"/>
                    <a:pt x="389802" y="428454"/>
                    <a:pt x="399816" y="393405"/>
                  </a:cubicBezTo>
                  <a:cubicBezTo>
                    <a:pt x="402895" y="382628"/>
                    <a:pt x="406033" y="371809"/>
                    <a:pt x="410448" y="361507"/>
                  </a:cubicBezTo>
                  <a:cubicBezTo>
                    <a:pt x="416692" y="346938"/>
                    <a:pt x="424625" y="333154"/>
                    <a:pt x="431714" y="318977"/>
                  </a:cubicBezTo>
                  <a:cubicBezTo>
                    <a:pt x="435258" y="329610"/>
                    <a:pt x="440341" y="339848"/>
                    <a:pt x="442346" y="350875"/>
                  </a:cubicBezTo>
                  <a:cubicBezTo>
                    <a:pt x="447457" y="378988"/>
                    <a:pt x="435129" y="413623"/>
                    <a:pt x="452979" y="435935"/>
                  </a:cubicBezTo>
                  <a:cubicBezTo>
                    <a:pt x="462372" y="447677"/>
                    <a:pt x="474244" y="414670"/>
                    <a:pt x="484876" y="404037"/>
                  </a:cubicBezTo>
                  <a:cubicBezTo>
                    <a:pt x="488420" y="393405"/>
                    <a:pt x="492430" y="382916"/>
                    <a:pt x="495509" y="372140"/>
                  </a:cubicBezTo>
                  <a:cubicBezTo>
                    <a:pt x="499524" y="358089"/>
                    <a:pt x="500385" y="343041"/>
                    <a:pt x="506141" y="329609"/>
                  </a:cubicBezTo>
                  <a:cubicBezTo>
                    <a:pt x="511175" y="317864"/>
                    <a:pt x="520318" y="308344"/>
                    <a:pt x="527407" y="297712"/>
                  </a:cubicBezTo>
                  <a:cubicBezTo>
                    <a:pt x="530951" y="283535"/>
                    <a:pt x="532908" y="268865"/>
                    <a:pt x="538039" y="255182"/>
                  </a:cubicBezTo>
                  <a:cubicBezTo>
                    <a:pt x="549602" y="224345"/>
                    <a:pt x="562940" y="207197"/>
                    <a:pt x="580569" y="180754"/>
                  </a:cubicBezTo>
                  <a:cubicBezTo>
                    <a:pt x="603671" y="250057"/>
                    <a:pt x="606480" y="244907"/>
                    <a:pt x="580569" y="361507"/>
                  </a:cubicBezTo>
                  <a:cubicBezTo>
                    <a:pt x="576649" y="379149"/>
                    <a:pt x="572908" y="326170"/>
                    <a:pt x="569937" y="308344"/>
                  </a:cubicBezTo>
                  <a:cubicBezTo>
                    <a:pt x="565817" y="283624"/>
                    <a:pt x="562848" y="258725"/>
                    <a:pt x="559304" y="233916"/>
                  </a:cubicBezTo>
                  <a:cubicBezTo>
                    <a:pt x="541583" y="248093"/>
                    <a:pt x="519155" y="257855"/>
                    <a:pt x="506141" y="276447"/>
                  </a:cubicBezTo>
                  <a:cubicBezTo>
                    <a:pt x="434263" y="379131"/>
                    <a:pt x="520296" y="302181"/>
                    <a:pt x="474244" y="382772"/>
                  </a:cubicBezTo>
                  <a:cubicBezTo>
                    <a:pt x="466784" y="395828"/>
                    <a:pt x="452979" y="404037"/>
                    <a:pt x="442346" y="414670"/>
                  </a:cubicBezTo>
                  <a:cubicBezTo>
                    <a:pt x="348864" y="258867"/>
                    <a:pt x="496049" y="518898"/>
                    <a:pt x="389183" y="233916"/>
                  </a:cubicBezTo>
                  <a:cubicBezTo>
                    <a:pt x="384052" y="220233"/>
                    <a:pt x="385086" y="263376"/>
                    <a:pt x="378551" y="276447"/>
                  </a:cubicBezTo>
                  <a:cubicBezTo>
                    <a:pt x="370626" y="292297"/>
                    <a:pt x="357286" y="304800"/>
                    <a:pt x="346653" y="318977"/>
                  </a:cubicBezTo>
                  <a:cubicBezTo>
                    <a:pt x="343109" y="333154"/>
                    <a:pt x="340035" y="347456"/>
                    <a:pt x="336021" y="361507"/>
                  </a:cubicBezTo>
                  <a:cubicBezTo>
                    <a:pt x="305503" y="468322"/>
                    <a:pt x="348008" y="302928"/>
                    <a:pt x="314755" y="435935"/>
                  </a:cubicBezTo>
                  <a:cubicBezTo>
                    <a:pt x="311211" y="418214"/>
                    <a:pt x="304123" y="400844"/>
                    <a:pt x="304123" y="382772"/>
                  </a:cubicBezTo>
                  <a:cubicBezTo>
                    <a:pt x="304123" y="294096"/>
                    <a:pt x="319416" y="205511"/>
                    <a:pt x="314755" y="116958"/>
                  </a:cubicBezTo>
                  <a:cubicBezTo>
                    <a:pt x="313577" y="94573"/>
                    <a:pt x="299931" y="159284"/>
                    <a:pt x="293490" y="180754"/>
                  </a:cubicBezTo>
                  <a:cubicBezTo>
                    <a:pt x="248061" y="332187"/>
                    <a:pt x="318683" y="126732"/>
                    <a:pt x="261593" y="255182"/>
                  </a:cubicBezTo>
                  <a:cubicBezTo>
                    <a:pt x="252489" y="275665"/>
                    <a:pt x="240327" y="318977"/>
                    <a:pt x="240327" y="318977"/>
                  </a:cubicBezTo>
                  <a:cubicBezTo>
                    <a:pt x="236783" y="304800"/>
                    <a:pt x="227882" y="290947"/>
                    <a:pt x="229695" y="276447"/>
                  </a:cubicBezTo>
                  <a:cubicBezTo>
                    <a:pt x="231661" y="260719"/>
                    <a:pt x="245073" y="248633"/>
                    <a:pt x="250960" y="233916"/>
                  </a:cubicBezTo>
                  <a:cubicBezTo>
                    <a:pt x="259285" y="213104"/>
                    <a:pt x="265137" y="191386"/>
                    <a:pt x="272225" y="170121"/>
                  </a:cubicBezTo>
                  <a:lnTo>
                    <a:pt x="282858" y="138223"/>
                  </a:lnTo>
                  <a:cubicBezTo>
                    <a:pt x="280395" y="155461"/>
                    <a:pt x="272334" y="230121"/>
                    <a:pt x="261593" y="255182"/>
                  </a:cubicBezTo>
                  <a:cubicBezTo>
                    <a:pt x="256559" y="266927"/>
                    <a:pt x="247416" y="276447"/>
                    <a:pt x="240327" y="287079"/>
                  </a:cubicBezTo>
                  <a:cubicBezTo>
                    <a:pt x="236783" y="301256"/>
                    <a:pt x="233709" y="315558"/>
                    <a:pt x="229695" y="329609"/>
                  </a:cubicBezTo>
                  <a:cubicBezTo>
                    <a:pt x="226616" y="340386"/>
                    <a:pt x="221493" y="350566"/>
                    <a:pt x="219062" y="361507"/>
                  </a:cubicBezTo>
                  <a:cubicBezTo>
                    <a:pt x="201518" y="440454"/>
                    <a:pt x="226121" y="407610"/>
                    <a:pt x="187165" y="446568"/>
                  </a:cubicBezTo>
                  <a:cubicBezTo>
                    <a:pt x="189629" y="429316"/>
                    <a:pt x="197686" y="354678"/>
                    <a:pt x="208430" y="329609"/>
                  </a:cubicBezTo>
                  <a:cubicBezTo>
                    <a:pt x="213464" y="317864"/>
                    <a:pt x="223355" y="308807"/>
                    <a:pt x="229695" y="297712"/>
                  </a:cubicBezTo>
                  <a:cubicBezTo>
                    <a:pt x="237559" y="283950"/>
                    <a:pt x="244716" y="269750"/>
                    <a:pt x="250960" y="255182"/>
                  </a:cubicBezTo>
                  <a:cubicBezTo>
                    <a:pt x="255375" y="244880"/>
                    <a:pt x="269518" y="215359"/>
                    <a:pt x="261593" y="223284"/>
                  </a:cubicBezTo>
                  <a:cubicBezTo>
                    <a:pt x="250960" y="233917"/>
                    <a:pt x="242840" y="247879"/>
                    <a:pt x="229695" y="255182"/>
                  </a:cubicBezTo>
                  <a:cubicBezTo>
                    <a:pt x="210101" y="266068"/>
                    <a:pt x="165900" y="276447"/>
                    <a:pt x="165900" y="276447"/>
                  </a:cubicBezTo>
                  <a:cubicBezTo>
                    <a:pt x="159597" y="275547"/>
                    <a:pt x="63968" y="284528"/>
                    <a:pt x="80839" y="233916"/>
                  </a:cubicBezTo>
                  <a:cubicBezTo>
                    <a:pt x="85594" y="219651"/>
                    <a:pt x="102104" y="212651"/>
                    <a:pt x="112737" y="202019"/>
                  </a:cubicBezTo>
                  <a:cubicBezTo>
                    <a:pt x="220553" y="237957"/>
                    <a:pt x="180454" y="215264"/>
                    <a:pt x="240327" y="255182"/>
                  </a:cubicBezTo>
                  <a:cubicBezTo>
                    <a:pt x="236783" y="301256"/>
                    <a:pt x="241455" y="348716"/>
                    <a:pt x="229695" y="393405"/>
                  </a:cubicBezTo>
                  <a:cubicBezTo>
                    <a:pt x="220611" y="427924"/>
                    <a:pt x="180651" y="463714"/>
                    <a:pt x="155267" y="489098"/>
                  </a:cubicBezTo>
                  <a:cubicBezTo>
                    <a:pt x="151723" y="467833"/>
                    <a:pt x="144634" y="446861"/>
                    <a:pt x="144634" y="425302"/>
                  </a:cubicBezTo>
                  <a:cubicBezTo>
                    <a:pt x="144634" y="414094"/>
                    <a:pt x="150715" y="403647"/>
                    <a:pt x="155267" y="393405"/>
                  </a:cubicBezTo>
                  <a:cubicBezTo>
                    <a:pt x="164923" y="371679"/>
                    <a:pt x="177509" y="351335"/>
                    <a:pt x="187165" y="329609"/>
                  </a:cubicBezTo>
                  <a:cubicBezTo>
                    <a:pt x="199348" y="302197"/>
                    <a:pt x="197680" y="280128"/>
                    <a:pt x="219062" y="255182"/>
                  </a:cubicBezTo>
                  <a:cubicBezTo>
                    <a:pt x="230595" y="241727"/>
                    <a:pt x="249062" y="235815"/>
                    <a:pt x="261593" y="223284"/>
                  </a:cubicBezTo>
                  <a:cubicBezTo>
                    <a:pt x="274123" y="210754"/>
                    <a:pt x="279070" y="191054"/>
                    <a:pt x="293490" y="180754"/>
                  </a:cubicBezTo>
                  <a:cubicBezTo>
                    <a:pt x="305381" y="172260"/>
                    <a:pt x="322338" y="175252"/>
                    <a:pt x="336021" y="170121"/>
                  </a:cubicBezTo>
                  <a:cubicBezTo>
                    <a:pt x="350862" y="164556"/>
                    <a:pt x="363983" y="155100"/>
                    <a:pt x="378551" y="148856"/>
                  </a:cubicBezTo>
                  <a:cubicBezTo>
                    <a:pt x="388852" y="144441"/>
                    <a:pt x="399816" y="141767"/>
                    <a:pt x="410448" y="138223"/>
                  </a:cubicBezTo>
                  <a:cubicBezTo>
                    <a:pt x="424625" y="141767"/>
                    <a:pt x="440291" y="141606"/>
                    <a:pt x="452979" y="148856"/>
                  </a:cubicBezTo>
                  <a:cubicBezTo>
                    <a:pt x="475018" y="161450"/>
                    <a:pt x="492591" y="192327"/>
                    <a:pt x="506141" y="212651"/>
                  </a:cubicBezTo>
                  <a:cubicBezTo>
                    <a:pt x="502597" y="244549"/>
                    <a:pt x="509862" y="279638"/>
                    <a:pt x="495509" y="308344"/>
                  </a:cubicBezTo>
                  <a:cubicBezTo>
                    <a:pt x="486267" y="326828"/>
                    <a:pt x="460830" y="331000"/>
                    <a:pt x="442346" y="340242"/>
                  </a:cubicBezTo>
                  <a:cubicBezTo>
                    <a:pt x="421208" y="350811"/>
                    <a:pt x="345237" y="377810"/>
                    <a:pt x="325388" y="382772"/>
                  </a:cubicBezTo>
                  <a:cubicBezTo>
                    <a:pt x="304473" y="388001"/>
                    <a:pt x="282858" y="389861"/>
                    <a:pt x="261593" y="393405"/>
                  </a:cubicBezTo>
                  <a:cubicBezTo>
                    <a:pt x="201342" y="389861"/>
                    <a:pt x="139900" y="395206"/>
                    <a:pt x="80839" y="382772"/>
                  </a:cubicBezTo>
                  <a:cubicBezTo>
                    <a:pt x="68335" y="380140"/>
                    <a:pt x="60635" y="363609"/>
                    <a:pt x="59574" y="350875"/>
                  </a:cubicBezTo>
                  <a:cubicBezTo>
                    <a:pt x="56909" y="318892"/>
                    <a:pt x="64931" y="286839"/>
                    <a:pt x="70207" y="255182"/>
                  </a:cubicBezTo>
                  <a:cubicBezTo>
                    <a:pt x="75073" y="225983"/>
                    <a:pt x="92090" y="201401"/>
                    <a:pt x="112737" y="180754"/>
                  </a:cubicBezTo>
                  <a:cubicBezTo>
                    <a:pt x="125268" y="168223"/>
                    <a:pt x="140847" y="159156"/>
                    <a:pt x="155267" y="148856"/>
                  </a:cubicBezTo>
                  <a:cubicBezTo>
                    <a:pt x="177996" y="132621"/>
                    <a:pt x="203465" y="116162"/>
                    <a:pt x="229695" y="106326"/>
                  </a:cubicBezTo>
                  <a:cubicBezTo>
                    <a:pt x="243378" y="101195"/>
                    <a:pt x="258048" y="99237"/>
                    <a:pt x="272225" y="95693"/>
                  </a:cubicBezTo>
                  <a:cubicBezTo>
                    <a:pt x="300579" y="99237"/>
                    <a:pt x="330755" y="95714"/>
                    <a:pt x="357286" y="106326"/>
                  </a:cubicBezTo>
                  <a:cubicBezTo>
                    <a:pt x="369151" y="111072"/>
                    <a:pt x="378551" y="125444"/>
                    <a:pt x="378551" y="138223"/>
                  </a:cubicBezTo>
                  <a:cubicBezTo>
                    <a:pt x="378551" y="181340"/>
                    <a:pt x="368396" y="224153"/>
                    <a:pt x="357286" y="265814"/>
                  </a:cubicBezTo>
                  <a:cubicBezTo>
                    <a:pt x="351577" y="287223"/>
                    <a:pt x="324009" y="311746"/>
                    <a:pt x="304123" y="318977"/>
                  </a:cubicBezTo>
                  <a:cubicBezTo>
                    <a:pt x="276656" y="328965"/>
                    <a:pt x="219062" y="340242"/>
                    <a:pt x="219062" y="340242"/>
                  </a:cubicBezTo>
                  <a:cubicBezTo>
                    <a:pt x="190709" y="336698"/>
                    <a:pt x="146781" y="355166"/>
                    <a:pt x="134002" y="329609"/>
                  </a:cubicBezTo>
                  <a:cubicBezTo>
                    <a:pt x="105842" y="273288"/>
                    <a:pt x="188715" y="141545"/>
                    <a:pt x="229695" y="116958"/>
                  </a:cubicBezTo>
                  <a:cubicBezTo>
                    <a:pt x="247416" y="106326"/>
                    <a:pt x="265663" y="96524"/>
                    <a:pt x="282858" y="85061"/>
                  </a:cubicBezTo>
                  <a:cubicBezTo>
                    <a:pt x="289399" y="80700"/>
                    <a:pt x="343967" y="37606"/>
                    <a:pt x="357286" y="31898"/>
                  </a:cubicBezTo>
                  <a:cubicBezTo>
                    <a:pt x="370717" y="26142"/>
                    <a:pt x="385765" y="25279"/>
                    <a:pt x="399816" y="21265"/>
                  </a:cubicBezTo>
                  <a:cubicBezTo>
                    <a:pt x="506591" y="-9242"/>
                    <a:pt x="341289" y="33240"/>
                    <a:pt x="474244" y="0"/>
                  </a:cubicBezTo>
                  <a:cubicBezTo>
                    <a:pt x="495509" y="3544"/>
                    <a:pt x="521671" y="-3397"/>
                    <a:pt x="538039" y="10633"/>
                  </a:cubicBezTo>
                  <a:cubicBezTo>
                    <a:pt x="551760" y="22394"/>
                    <a:pt x="549622" y="45748"/>
                    <a:pt x="548672" y="63795"/>
                  </a:cubicBezTo>
                  <a:cubicBezTo>
                    <a:pt x="546038" y="113848"/>
                    <a:pt x="537237" y="163502"/>
                    <a:pt x="527407" y="212651"/>
                  </a:cubicBezTo>
                  <a:cubicBezTo>
                    <a:pt x="523011" y="234631"/>
                    <a:pt x="513230" y="255182"/>
                    <a:pt x="506141" y="276447"/>
                  </a:cubicBezTo>
                  <a:lnTo>
                    <a:pt x="495509" y="308344"/>
                  </a:lnTo>
                  <a:cubicBezTo>
                    <a:pt x="491965" y="318977"/>
                    <a:pt x="494201" y="334025"/>
                    <a:pt x="484876" y="340242"/>
                  </a:cubicBezTo>
                  <a:cubicBezTo>
                    <a:pt x="463611" y="354419"/>
                    <a:pt x="440183" y="365793"/>
                    <a:pt x="421081" y="382772"/>
                  </a:cubicBezTo>
                  <a:cubicBezTo>
                    <a:pt x="407836" y="394545"/>
                    <a:pt x="402638" y="413769"/>
                    <a:pt x="389183" y="425302"/>
                  </a:cubicBezTo>
                  <a:cubicBezTo>
                    <a:pt x="377149" y="435617"/>
                    <a:pt x="360415" y="438704"/>
                    <a:pt x="346653" y="446568"/>
                  </a:cubicBezTo>
                  <a:cubicBezTo>
                    <a:pt x="335558" y="452908"/>
                    <a:pt x="326720" y="463346"/>
                    <a:pt x="314755" y="467833"/>
                  </a:cubicBezTo>
                  <a:cubicBezTo>
                    <a:pt x="297834" y="474178"/>
                    <a:pt x="279125" y="474082"/>
                    <a:pt x="261593" y="478465"/>
                  </a:cubicBezTo>
                  <a:cubicBezTo>
                    <a:pt x="250720" y="481183"/>
                    <a:pt x="240472" y="486019"/>
                    <a:pt x="229695" y="489098"/>
                  </a:cubicBezTo>
                  <a:cubicBezTo>
                    <a:pt x="215644" y="493112"/>
                    <a:pt x="201342" y="496186"/>
                    <a:pt x="187165" y="499730"/>
                  </a:cubicBezTo>
                  <a:cubicBezTo>
                    <a:pt x="126914" y="496186"/>
                    <a:pt x="62924" y="510290"/>
                    <a:pt x="6411" y="489098"/>
                  </a:cubicBezTo>
                  <a:cubicBezTo>
                    <a:pt x="-10510" y="482753"/>
                    <a:pt x="10698" y="452856"/>
                    <a:pt x="17044" y="435935"/>
                  </a:cubicBezTo>
                  <a:cubicBezTo>
                    <a:pt x="30785" y="399291"/>
                    <a:pt x="38237" y="404061"/>
                    <a:pt x="70207" y="393405"/>
                  </a:cubicBezTo>
                  <a:cubicBezTo>
                    <a:pt x="84384" y="382772"/>
                    <a:pt x="97351" y="370299"/>
                    <a:pt x="112737" y="361507"/>
                  </a:cubicBezTo>
                  <a:cubicBezTo>
                    <a:pt x="122468" y="355947"/>
                    <a:pt x="135309" y="357092"/>
                    <a:pt x="144634" y="350875"/>
                  </a:cubicBezTo>
                  <a:cubicBezTo>
                    <a:pt x="157145" y="342534"/>
                    <a:pt x="165216" y="328879"/>
                    <a:pt x="176532" y="318977"/>
                  </a:cubicBezTo>
                  <a:cubicBezTo>
                    <a:pt x="193611" y="304033"/>
                    <a:pt x="212733" y="291524"/>
                    <a:pt x="229695" y="276447"/>
                  </a:cubicBezTo>
                  <a:cubicBezTo>
                    <a:pt x="244680" y="263127"/>
                    <a:pt x="254699" y="243653"/>
                    <a:pt x="272225" y="233916"/>
                  </a:cubicBezTo>
                  <a:cubicBezTo>
                    <a:pt x="288023" y="225139"/>
                    <a:pt x="307856" y="227667"/>
                    <a:pt x="325388" y="223284"/>
                  </a:cubicBezTo>
                  <a:cubicBezTo>
                    <a:pt x="356675" y="215462"/>
                    <a:pt x="369389" y="206599"/>
                    <a:pt x="399816" y="191386"/>
                  </a:cubicBezTo>
                  <a:cubicBezTo>
                    <a:pt x="413993" y="198474"/>
                    <a:pt x="439425" y="197072"/>
                    <a:pt x="442346" y="212651"/>
                  </a:cubicBezTo>
                  <a:cubicBezTo>
                    <a:pt x="449374" y="250132"/>
                    <a:pt x="457093" y="395036"/>
                    <a:pt x="378551" y="414670"/>
                  </a:cubicBezTo>
                  <a:lnTo>
                    <a:pt x="336021" y="425302"/>
                  </a:lnTo>
                  <a:cubicBezTo>
                    <a:pt x="311212" y="414670"/>
                    <a:pt x="272226" y="418214"/>
                    <a:pt x="261593" y="393405"/>
                  </a:cubicBezTo>
                  <a:cubicBezTo>
                    <a:pt x="253695" y="374977"/>
                    <a:pt x="289138" y="364195"/>
                    <a:pt x="304123" y="350875"/>
                  </a:cubicBezTo>
                  <a:cubicBezTo>
                    <a:pt x="321085" y="335798"/>
                    <a:pt x="337826" y="320020"/>
                    <a:pt x="357286" y="308344"/>
                  </a:cubicBezTo>
                  <a:cubicBezTo>
                    <a:pt x="519749" y="210865"/>
                    <a:pt x="308971" y="363184"/>
                    <a:pt x="452979" y="255182"/>
                  </a:cubicBezTo>
                  <a:cubicBezTo>
                    <a:pt x="465987" y="307215"/>
                    <a:pt x="472027" y="308645"/>
                    <a:pt x="452979" y="372140"/>
                  </a:cubicBezTo>
                  <a:cubicBezTo>
                    <a:pt x="449307" y="384380"/>
                    <a:pt x="437429" y="392608"/>
                    <a:pt x="431714" y="404037"/>
                  </a:cubicBezTo>
                  <a:cubicBezTo>
                    <a:pt x="426702" y="414062"/>
                    <a:pt x="425016" y="425441"/>
                    <a:pt x="421081" y="435935"/>
                  </a:cubicBezTo>
                  <a:cubicBezTo>
                    <a:pt x="411943" y="460304"/>
                    <a:pt x="399107" y="500439"/>
                    <a:pt x="378551" y="520995"/>
                  </a:cubicBezTo>
                  <a:cubicBezTo>
                    <a:pt x="357937" y="541609"/>
                    <a:pt x="340701" y="544245"/>
                    <a:pt x="314755" y="552893"/>
                  </a:cubicBezTo>
                  <a:cubicBezTo>
                    <a:pt x="307667" y="542260"/>
                    <a:pt x="293490" y="533774"/>
                    <a:pt x="293490" y="520995"/>
                  </a:cubicBezTo>
                  <a:cubicBezTo>
                    <a:pt x="293490" y="461977"/>
                    <a:pt x="317314" y="437859"/>
                    <a:pt x="357286" y="404037"/>
                  </a:cubicBezTo>
                  <a:cubicBezTo>
                    <a:pt x="388134" y="377934"/>
                    <a:pt x="421204" y="354575"/>
                    <a:pt x="452979" y="329609"/>
                  </a:cubicBezTo>
                  <a:cubicBezTo>
                    <a:pt x="470823" y="315588"/>
                    <a:pt x="484612" y="294255"/>
                    <a:pt x="506141" y="287079"/>
                  </a:cubicBezTo>
                  <a:lnTo>
                    <a:pt x="569937" y="265814"/>
                  </a:lnTo>
                  <a:cubicBezTo>
                    <a:pt x="577025" y="276447"/>
                    <a:pt x="593009" y="285062"/>
                    <a:pt x="591202" y="297712"/>
                  </a:cubicBezTo>
                  <a:cubicBezTo>
                    <a:pt x="588929" y="313623"/>
                    <a:pt x="539042" y="360505"/>
                    <a:pt x="527407" y="372140"/>
                  </a:cubicBezTo>
                  <a:cubicBezTo>
                    <a:pt x="523863" y="361507"/>
                    <a:pt x="508849" y="348167"/>
                    <a:pt x="516774" y="340242"/>
                  </a:cubicBezTo>
                  <a:cubicBezTo>
                    <a:pt x="524699" y="332317"/>
                    <a:pt x="559613" y="348444"/>
                    <a:pt x="548672" y="350875"/>
                  </a:cubicBezTo>
                  <a:cubicBezTo>
                    <a:pt x="507011" y="360133"/>
                    <a:pt x="463611" y="357963"/>
                    <a:pt x="421081" y="361507"/>
                  </a:cubicBezTo>
                  <a:lnTo>
                    <a:pt x="389183" y="372140"/>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reeform 14">
              <a:extLst>
                <a:ext uri="{FF2B5EF4-FFF2-40B4-BE49-F238E27FC236}">
                  <a16:creationId xmlns:a16="http://schemas.microsoft.com/office/drawing/2014/main" id="{2D5E4993-32D8-1A5F-DC4F-808712299CC0}"/>
                </a:ext>
              </a:extLst>
            </p:cNvPr>
            <p:cNvSpPr/>
            <p:nvPr/>
          </p:nvSpPr>
          <p:spPr>
            <a:xfrm>
              <a:off x="7198242" y="3519377"/>
              <a:ext cx="393405" cy="616688"/>
            </a:xfrm>
            <a:custGeom>
              <a:avLst/>
              <a:gdLst>
                <a:gd name="connsiteX0" fmla="*/ 393405 w 393405"/>
                <a:gd name="connsiteY0" fmla="*/ 0 h 616688"/>
                <a:gd name="connsiteX1" fmla="*/ 297711 w 393405"/>
                <a:gd name="connsiteY1" fmla="*/ 74428 h 616688"/>
                <a:gd name="connsiteX2" fmla="*/ 223284 w 393405"/>
                <a:gd name="connsiteY2" fmla="*/ 170121 h 616688"/>
                <a:gd name="connsiteX3" fmla="*/ 170121 w 393405"/>
                <a:gd name="connsiteY3" fmla="*/ 265814 h 616688"/>
                <a:gd name="connsiteX4" fmla="*/ 148856 w 393405"/>
                <a:gd name="connsiteY4" fmla="*/ 297711 h 616688"/>
                <a:gd name="connsiteX5" fmla="*/ 138223 w 393405"/>
                <a:gd name="connsiteY5" fmla="*/ 329609 h 616688"/>
                <a:gd name="connsiteX6" fmla="*/ 116958 w 393405"/>
                <a:gd name="connsiteY6" fmla="*/ 361507 h 616688"/>
                <a:gd name="connsiteX7" fmla="*/ 95693 w 393405"/>
                <a:gd name="connsiteY7" fmla="*/ 425302 h 616688"/>
                <a:gd name="connsiteX8" fmla="*/ 74428 w 393405"/>
                <a:gd name="connsiteY8" fmla="*/ 489097 h 616688"/>
                <a:gd name="connsiteX9" fmla="*/ 63795 w 393405"/>
                <a:gd name="connsiteY9" fmla="*/ 520995 h 616688"/>
                <a:gd name="connsiteX10" fmla="*/ 53163 w 393405"/>
                <a:gd name="connsiteY10" fmla="*/ 552893 h 616688"/>
                <a:gd name="connsiteX11" fmla="*/ 31898 w 393405"/>
                <a:gd name="connsiteY11" fmla="*/ 584790 h 616688"/>
                <a:gd name="connsiteX12" fmla="*/ 10632 w 393405"/>
                <a:gd name="connsiteY12" fmla="*/ 606056 h 616688"/>
                <a:gd name="connsiteX13" fmla="*/ 0 w 393405"/>
                <a:gd name="connsiteY13" fmla="*/ 616688 h 6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3405" h="616688">
                  <a:moveTo>
                    <a:pt x="393405" y="0"/>
                  </a:moveTo>
                  <a:cubicBezTo>
                    <a:pt x="355772" y="22579"/>
                    <a:pt x="323109" y="36331"/>
                    <a:pt x="297711" y="74428"/>
                  </a:cubicBezTo>
                  <a:cubicBezTo>
                    <a:pt x="246840" y="150734"/>
                    <a:pt x="273252" y="120151"/>
                    <a:pt x="223284" y="170121"/>
                  </a:cubicBezTo>
                  <a:cubicBezTo>
                    <a:pt x="204569" y="226263"/>
                    <a:pt x="218867" y="192694"/>
                    <a:pt x="170121" y="265814"/>
                  </a:cubicBezTo>
                  <a:cubicBezTo>
                    <a:pt x="163033" y="276446"/>
                    <a:pt x="152897" y="285588"/>
                    <a:pt x="148856" y="297711"/>
                  </a:cubicBezTo>
                  <a:cubicBezTo>
                    <a:pt x="145312" y="308344"/>
                    <a:pt x="143235" y="319584"/>
                    <a:pt x="138223" y="329609"/>
                  </a:cubicBezTo>
                  <a:cubicBezTo>
                    <a:pt x="132508" y="341039"/>
                    <a:pt x="122148" y="349830"/>
                    <a:pt x="116958" y="361507"/>
                  </a:cubicBezTo>
                  <a:cubicBezTo>
                    <a:pt x="107854" y="381990"/>
                    <a:pt x="102781" y="404037"/>
                    <a:pt x="95693" y="425302"/>
                  </a:cubicBezTo>
                  <a:lnTo>
                    <a:pt x="74428" y="489097"/>
                  </a:lnTo>
                  <a:lnTo>
                    <a:pt x="63795" y="520995"/>
                  </a:lnTo>
                  <a:cubicBezTo>
                    <a:pt x="60251" y="531628"/>
                    <a:pt x="59380" y="543568"/>
                    <a:pt x="53163" y="552893"/>
                  </a:cubicBezTo>
                  <a:cubicBezTo>
                    <a:pt x="46075" y="563525"/>
                    <a:pt x="39881" y="574812"/>
                    <a:pt x="31898" y="584790"/>
                  </a:cubicBezTo>
                  <a:cubicBezTo>
                    <a:pt x="25635" y="592618"/>
                    <a:pt x="17721" y="598967"/>
                    <a:pt x="10632" y="606056"/>
                  </a:cubicBezTo>
                  <a:lnTo>
                    <a:pt x="0" y="616688"/>
                  </a:ln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reeform 15">
              <a:extLst>
                <a:ext uri="{FF2B5EF4-FFF2-40B4-BE49-F238E27FC236}">
                  <a16:creationId xmlns:a16="http://schemas.microsoft.com/office/drawing/2014/main" id="{24A2C856-D89D-439F-933C-AE546A44A2A4}"/>
                </a:ext>
              </a:extLst>
            </p:cNvPr>
            <p:cNvSpPr/>
            <p:nvPr/>
          </p:nvSpPr>
          <p:spPr>
            <a:xfrm>
              <a:off x="7347098" y="3083442"/>
              <a:ext cx="1158949" cy="1159248"/>
            </a:xfrm>
            <a:custGeom>
              <a:avLst/>
              <a:gdLst>
                <a:gd name="connsiteX0" fmla="*/ 1158949 w 1158949"/>
                <a:gd name="connsiteY0" fmla="*/ 0 h 1159248"/>
                <a:gd name="connsiteX1" fmla="*/ 1116418 w 1158949"/>
                <a:gd name="connsiteY1" fmla="*/ 116958 h 1159248"/>
                <a:gd name="connsiteX2" fmla="*/ 1105786 w 1158949"/>
                <a:gd name="connsiteY2" fmla="*/ 148856 h 1159248"/>
                <a:gd name="connsiteX3" fmla="*/ 1084521 w 1158949"/>
                <a:gd name="connsiteY3" fmla="*/ 180753 h 1159248"/>
                <a:gd name="connsiteX4" fmla="*/ 1063255 w 1158949"/>
                <a:gd name="connsiteY4" fmla="*/ 244549 h 1159248"/>
                <a:gd name="connsiteX5" fmla="*/ 1020725 w 1158949"/>
                <a:gd name="connsiteY5" fmla="*/ 308344 h 1159248"/>
                <a:gd name="connsiteX6" fmla="*/ 988828 w 1158949"/>
                <a:gd name="connsiteY6" fmla="*/ 372139 h 1159248"/>
                <a:gd name="connsiteX7" fmla="*/ 978195 w 1158949"/>
                <a:gd name="connsiteY7" fmla="*/ 404037 h 1159248"/>
                <a:gd name="connsiteX8" fmla="*/ 914400 w 1158949"/>
                <a:gd name="connsiteY8" fmla="*/ 489098 h 1159248"/>
                <a:gd name="connsiteX9" fmla="*/ 871869 w 1158949"/>
                <a:gd name="connsiteY9" fmla="*/ 542260 h 1159248"/>
                <a:gd name="connsiteX10" fmla="*/ 839972 w 1158949"/>
                <a:gd name="connsiteY10" fmla="*/ 606056 h 1159248"/>
                <a:gd name="connsiteX11" fmla="*/ 808074 w 1158949"/>
                <a:gd name="connsiteY11" fmla="*/ 627321 h 1159248"/>
                <a:gd name="connsiteX12" fmla="*/ 765544 w 1158949"/>
                <a:gd name="connsiteY12" fmla="*/ 680484 h 1159248"/>
                <a:gd name="connsiteX13" fmla="*/ 733646 w 1158949"/>
                <a:gd name="connsiteY13" fmla="*/ 701749 h 1159248"/>
                <a:gd name="connsiteX14" fmla="*/ 680483 w 1158949"/>
                <a:gd name="connsiteY14" fmla="*/ 754911 h 1159248"/>
                <a:gd name="connsiteX15" fmla="*/ 669851 w 1158949"/>
                <a:gd name="connsiteY15" fmla="*/ 786809 h 1159248"/>
                <a:gd name="connsiteX16" fmla="*/ 606055 w 1158949"/>
                <a:gd name="connsiteY16" fmla="*/ 871870 h 1159248"/>
                <a:gd name="connsiteX17" fmla="*/ 542260 w 1158949"/>
                <a:gd name="connsiteY17" fmla="*/ 914400 h 1159248"/>
                <a:gd name="connsiteX18" fmla="*/ 510362 w 1158949"/>
                <a:gd name="connsiteY18" fmla="*/ 935665 h 1159248"/>
                <a:gd name="connsiteX19" fmla="*/ 478465 w 1158949"/>
                <a:gd name="connsiteY19" fmla="*/ 946298 h 1159248"/>
                <a:gd name="connsiteX20" fmla="*/ 414669 w 1158949"/>
                <a:gd name="connsiteY20" fmla="*/ 978195 h 1159248"/>
                <a:gd name="connsiteX21" fmla="*/ 318976 w 1158949"/>
                <a:gd name="connsiteY21" fmla="*/ 1020725 h 1159248"/>
                <a:gd name="connsiteX22" fmla="*/ 287079 w 1158949"/>
                <a:gd name="connsiteY22" fmla="*/ 1031358 h 1159248"/>
                <a:gd name="connsiteX23" fmla="*/ 223283 w 1158949"/>
                <a:gd name="connsiteY23" fmla="*/ 1073888 h 1159248"/>
                <a:gd name="connsiteX24" fmla="*/ 191386 w 1158949"/>
                <a:gd name="connsiteY24" fmla="*/ 1095153 h 1159248"/>
                <a:gd name="connsiteX25" fmla="*/ 127590 w 1158949"/>
                <a:gd name="connsiteY25" fmla="*/ 1116418 h 1159248"/>
                <a:gd name="connsiteX26" fmla="*/ 106325 w 1158949"/>
                <a:gd name="connsiteY26" fmla="*/ 1137684 h 1159248"/>
                <a:gd name="connsiteX27" fmla="*/ 0 w 1158949"/>
                <a:gd name="connsiteY27" fmla="*/ 1158949 h 11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8949" h="1159248">
                  <a:moveTo>
                    <a:pt x="1158949" y="0"/>
                  </a:moveTo>
                  <a:cubicBezTo>
                    <a:pt x="1129361" y="73968"/>
                    <a:pt x="1143715" y="35065"/>
                    <a:pt x="1116418" y="116958"/>
                  </a:cubicBezTo>
                  <a:cubicBezTo>
                    <a:pt x="1112874" y="127591"/>
                    <a:pt x="1112003" y="139531"/>
                    <a:pt x="1105786" y="148856"/>
                  </a:cubicBezTo>
                  <a:cubicBezTo>
                    <a:pt x="1098698" y="159488"/>
                    <a:pt x="1089711" y="169076"/>
                    <a:pt x="1084521" y="180753"/>
                  </a:cubicBezTo>
                  <a:cubicBezTo>
                    <a:pt x="1075417" y="201237"/>
                    <a:pt x="1075689" y="225898"/>
                    <a:pt x="1063255" y="244549"/>
                  </a:cubicBezTo>
                  <a:lnTo>
                    <a:pt x="1020725" y="308344"/>
                  </a:lnTo>
                  <a:cubicBezTo>
                    <a:pt x="994003" y="388514"/>
                    <a:pt x="1030048" y="289701"/>
                    <a:pt x="988828" y="372139"/>
                  </a:cubicBezTo>
                  <a:cubicBezTo>
                    <a:pt x="983816" y="382164"/>
                    <a:pt x="983638" y="394240"/>
                    <a:pt x="978195" y="404037"/>
                  </a:cubicBezTo>
                  <a:cubicBezTo>
                    <a:pt x="910756" y="525426"/>
                    <a:pt x="961326" y="430441"/>
                    <a:pt x="914400" y="489098"/>
                  </a:cubicBezTo>
                  <a:cubicBezTo>
                    <a:pt x="860759" y="556150"/>
                    <a:pt x="923208" y="490924"/>
                    <a:pt x="871869" y="542260"/>
                  </a:cubicBezTo>
                  <a:cubicBezTo>
                    <a:pt x="863222" y="568203"/>
                    <a:pt x="860584" y="585444"/>
                    <a:pt x="839972" y="606056"/>
                  </a:cubicBezTo>
                  <a:cubicBezTo>
                    <a:pt x="830936" y="615092"/>
                    <a:pt x="818707" y="620233"/>
                    <a:pt x="808074" y="627321"/>
                  </a:cubicBezTo>
                  <a:cubicBezTo>
                    <a:pt x="792286" y="651002"/>
                    <a:pt x="787185" y="663171"/>
                    <a:pt x="765544" y="680484"/>
                  </a:cubicBezTo>
                  <a:cubicBezTo>
                    <a:pt x="755565" y="688467"/>
                    <a:pt x="743263" y="693334"/>
                    <a:pt x="733646" y="701749"/>
                  </a:cubicBezTo>
                  <a:cubicBezTo>
                    <a:pt x="714785" y="718252"/>
                    <a:pt x="680483" y="754911"/>
                    <a:pt x="680483" y="754911"/>
                  </a:cubicBezTo>
                  <a:cubicBezTo>
                    <a:pt x="676939" y="765544"/>
                    <a:pt x="675294" y="777012"/>
                    <a:pt x="669851" y="786809"/>
                  </a:cubicBezTo>
                  <a:cubicBezTo>
                    <a:pt x="659375" y="805666"/>
                    <a:pt x="630640" y="853432"/>
                    <a:pt x="606055" y="871870"/>
                  </a:cubicBezTo>
                  <a:cubicBezTo>
                    <a:pt x="585609" y="887204"/>
                    <a:pt x="563525" y="900223"/>
                    <a:pt x="542260" y="914400"/>
                  </a:cubicBezTo>
                  <a:cubicBezTo>
                    <a:pt x="531627" y="921488"/>
                    <a:pt x="522485" y="931624"/>
                    <a:pt x="510362" y="935665"/>
                  </a:cubicBezTo>
                  <a:cubicBezTo>
                    <a:pt x="499730" y="939209"/>
                    <a:pt x="488489" y="941286"/>
                    <a:pt x="478465" y="946298"/>
                  </a:cubicBezTo>
                  <a:cubicBezTo>
                    <a:pt x="396030" y="987516"/>
                    <a:pt x="494835" y="951475"/>
                    <a:pt x="414669" y="978195"/>
                  </a:cubicBezTo>
                  <a:cubicBezTo>
                    <a:pt x="364120" y="1011895"/>
                    <a:pt x="394897" y="995418"/>
                    <a:pt x="318976" y="1020725"/>
                  </a:cubicBezTo>
                  <a:cubicBezTo>
                    <a:pt x="308344" y="1024269"/>
                    <a:pt x="296404" y="1025141"/>
                    <a:pt x="287079" y="1031358"/>
                  </a:cubicBezTo>
                  <a:lnTo>
                    <a:pt x="223283" y="1073888"/>
                  </a:lnTo>
                  <a:cubicBezTo>
                    <a:pt x="212651" y="1080976"/>
                    <a:pt x="203509" y="1091112"/>
                    <a:pt x="191386" y="1095153"/>
                  </a:cubicBezTo>
                  <a:lnTo>
                    <a:pt x="127590" y="1116418"/>
                  </a:lnTo>
                  <a:cubicBezTo>
                    <a:pt x="120502" y="1123507"/>
                    <a:pt x="115291" y="1133201"/>
                    <a:pt x="106325" y="1137684"/>
                  </a:cubicBezTo>
                  <a:cubicBezTo>
                    <a:pt x="54830" y="1163432"/>
                    <a:pt x="48660" y="1158949"/>
                    <a:pt x="0" y="1158949"/>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reeform 17">
              <a:extLst>
                <a:ext uri="{FF2B5EF4-FFF2-40B4-BE49-F238E27FC236}">
                  <a16:creationId xmlns:a16="http://schemas.microsoft.com/office/drawing/2014/main" id="{97D6CEB7-C19B-B9ED-925A-00E3311558D2}"/>
                </a:ext>
              </a:extLst>
            </p:cNvPr>
            <p:cNvSpPr/>
            <p:nvPr/>
          </p:nvSpPr>
          <p:spPr>
            <a:xfrm>
              <a:off x="7320136" y="3061840"/>
              <a:ext cx="1158949" cy="1159248"/>
            </a:xfrm>
            <a:custGeom>
              <a:avLst/>
              <a:gdLst>
                <a:gd name="connsiteX0" fmla="*/ 1158949 w 1158949"/>
                <a:gd name="connsiteY0" fmla="*/ 0 h 1159248"/>
                <a:gd name="connsiteX1" fmla="*/ 1116418 w 1158949"/>
                <a:gd name="connsiteY1" fmla="*/ 116958 h 1159248"/>
                <a:gd name="connsiteX2" fmla="*/ 1105786 w 1158949"/>
                <a:gd name="connsiteY2" fmla="*/ 148856 h 1159248"/>
                <a:gd name="connsiteX3" fmla="*/ 1084521 w 1158949"/>
                <a:gd name="connsiteY3" fmla="*/ 180753 h 1159248"/>
                <a:gd name="connsiteX4" fmla="*/ 1063255 w 1158949"/>
                <a:gd name="connsiteY4" fmla="*/ 244549 h 1159248"/>
                <a:gd name="connsiteX5" fmla="*/ 1020725 w 1158949"/>
                <a:gd name="connsiteY5" fmla="*/ 308344 h 1159248"/>
                <a:gd name="connsiteX6" fmla="*/ 988828 w 1158949"/>
                <a:gd name="connsiteY6" fmla="*/ 372139 h 1159248"/>
                <a:gd name="connsiteX7" fmla="*/ 978195 w 1158949"/>
                <a:gd name="connsiteY7" fmla="*/ 404037 h 1159248"/>
                <a:gd name="connsiteX8" fmla="*/ 914400 w 1158949"/>
                <a:gd name="connsiteY8" fmla="*/ 489098 h 1159248"/>
                <a:gd name="connsiteX9" fmla="*/ 871869 w 1158949"/>
                <a:gd name="connsiteY9" fmla="*/ 542260 h 1159248"/>
                <a:gd name="connsiteX10" fmla="*/ 839972 w 1158949"/>
                <a:gd name="connsiteY10" fmla="*/ 606056 h 1159248"/>
                <a:gd name="connsiteX11" fmla="*/ 808074 w 1158949"/>
                <a:gd name="connsiteY11" fmla="*/ 627321 h 1159248"/>
                <a:gd name="connsiteX12" fmla="*/ 765544 w 1158949"/>
                <a:gd name="connsiteY12" fmla="*/ 680484 h 1159248"/>
                <a:gd name="connsiteX13" fmla="*/ 733646 w 1158949"/>
                <a:gd name="connsiteY13" fmla="*/ 701749 h 1159248"/>
                <a:gd name="connsiteX14" fmla="*/ 680483 w 1158949"/>
                <a:gd name="connsiteY14" fmla="*/ 754911 h 1159248"/>
                <a:gd name="connsiteX15" fmla="*/ 669851 w 1158949"/>
                <a:gd name="connsiteY15" fmla="*/ 786809 h 1159248"/>
                <a:gd name="connsiteX16" fmla="*/ 606055 w 1158949"/>
                <a:gd name="connsiteY16" fmla="*/ 871870 h 1159248"/>
                <a:gd name="connsiteX17" fmla="*/ 542260 w 1158949"/>
                <a:gd name="connsiteY17" fmla="*/ 914400 h 1159248"/>
                <a:gd name="connsiteX18" fmla="*/ 510362 w 1158949"/>
                <a:gd name="connsiteY18" fmla="*/ 935665 h 1159248"/>
                <a:gd name="connsiteX19" fmla="*/ 478465 w 1158949"/>
                <a:gd name="connsiteY19" fmla="*/ 946298 h 1159248"/>
                <a:gd name="connsiteX20" fmla="*/ 414669 w 1158949"/>
                <a:gd name="connsiteY20" fmla="*/ 978195 h 1159248"/>
                <a:gd name="connsiteX21" fmla="*/ 318976 w 1158949"/>
                <a:gd name="connsiteY21" fmla="*/ 1020725 h 1159248"/>
                <a:gd name="connsiteX22" fmla="*/ 287079 w 1158949"/>
                <a:gd name="connsiteY22" fmla="*/ 1031358 h 1159248"/>
                <a:gd name="connsiteX23" fmla="*/ 223283 w 1158949"/>
                <a:gd name="connsiteY23" fmla="*/ 1073888 h 1159248"/>
                <a:gd name="connsiteX24" fmla="*/ 191386 w 1158949"/>
                <a:gd name="connsiteY24" fmla="*/ 1095153 h 1159248"/>
                <a:gd name="connsiteX25" fmla="*/ 127590 w 1158949"/>
                <a:gd name="connsiteY25" fmla="*/ 1116418 h 1159248"/>
                <a:gd name="connsiteX26" fmla="*/ 106325 w 1158949"/>
                <a:gd name="connsiteY26" fmla="*/ 1137684 h 1159248"/>
                <a:gd name="connsiteX27" fmla="*/ 0 w 1158949"/>
                <a:gd name="connsiteY27" fmla="*/ 1158949 h 11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8949" h="1159248">
                  <a:moveTo>
                    <a:pt x="1158949" y="0"/>
                  </a:moveTo>
                  <a:cubicBezTo>
                    <a:pt x="1129361" y="73968"/>
                    <a:pt x="1143715" y="35065"/>
                    <a:pt x="1116418" y="116958"/>
                  </a:cubicBezTo>
                  <a:cubicBezTo>
                    <a:pt x="1112874" y="127591"/>
                    <a:pt x="1112003" y="139531"/>
                    <a:pt x="1105786" y="148856"/>
                  </a:cubicBezTo>
                  <a:cubicBezTo>
                    <a:pt x="1098698" y="159488"/>
                    <a:pt x="1089711" y="169076"/>
                    <a:pt x="1084521" y="180753"/>
                  </a:cubicBezTo>
                  <a:cubicBezTo>
                    <a:pt x="1075417" y="201237"/>
                    <a:pt x="1075689" y="225898"/>
                    <a:pt x="1063255" y="244549"/>
                  </a:cubicBezTo>
                  <a:lnTo>
                    <a:pt x="1020725" y="308344"/>
                  </a:lnTo>
                  <a:cubicBezTo>
                    <a:pt x="994003" y="388514"/>
                    <a:pt x="1030048" y="289701"/>
                    <a:pt x="988828" y="372139"/>
                  </a:cubicBezTo>
                  <a:cubicBezTo>
                    <a:pt x="983816" y="382164"/>
                    <a:pt x="983638" y="394240"/>
                    <a:pt x="978195" y="404037"/>
                  </a:cubicBezTo>
                  <a:cubicBezTo>
                    <a:pt x="910756" y="525426"/>
                    <a:pt x="961326" y="430441"/>
                    <a:pt x="914400" y="489098"/>
                  </a:cubicBezTo>
                  <a:cubicBezTo>
                    <a:pt x="860759" y="556150"/>
                    <a:pt x="923208" y="490924"/>
                    <a:pt x="871869" y="542260"/>
                  </a:cubicBezTo>
                  <a:cubicBezTo>
                    <a:pt x="863222" y="568203"/>
                    <a:pt x="860584" y="585444"/>
                    <a:pt x="839972" y="606056"/>
                  </a:cubicBezTo>
                  <a:cubicBezTo>
                    <a:pt x="830936" y="615092"/>
                    <a:pt x="818707" y="620233"/>
                    <a:pt x="808074" y="627321"/>
                  </a:cubicBezTo>
                  <a:cubicBezTo>
                    <a:pt x="792286" y="651002"/>
                    <a:pt x="787185" y="663171"/>
                    <a:pt x="765544" y="680484"/>
                  </a:cubicBezTo>
                  <a:cubicBezTo>
                    <a:pt x="755565" y="688467"/>
                    <a:pt x="743263" y="693334"/>
                    <a:pt x="733646" y="701749"/>
                  </a:cubicBezTo>
                  <a:cubicBezTo>
                    <a:pt x="714785" y="718252"/>
                    <a:pt x="680483" y="754911"/>
                    <a:pt x="680483" y="754911"/>
                  </a:cubicBezTo>
                  <a:cubicBezTo>
                    <a:pt x="676939" y="765544"/>
                    <a:pt x="675294" y="777012"/>
                    <a:pt x="669851" y="786809"/>
                  </a:cubicBezTo>
                  <a:cubicBezTo>
                    <a:pt x="659375" y="805666"/>
                    <a:pt x="630640" y="853432"/>
                    <a:pt x="606055" y="871870"/>
                  </a:cubicBezTo>
                  <a:cubicBezTo>
                    <a:pt x="585609" y="887204"/>
                    <a:pt x="563525" y="900223"/>
                    <a:pt x="542260" y="914400"/>
                  </a:cubicBezTo>
                  <a:cubicBezTo>
                    <a:pt x="531627" y="921488"/>
                    <a:pt x="522485" y="931624"/>
                    <a:pt x="510362" y="935665"/>
                  </a:cubicBezTo>
                  <a:cubicBezTo>
                    <a:pt x="499730" y="939209"/>
                    <a:pt x="488489" y="941286"/>
                    <a:pt x="478465" y="946298"/>
                  </a:cubicBezTo>
                  <a:cubicBezTo>
                    <a:pt x="396030" y="987516"/>
                    <a:pt x="494835" y="951475"/>
                    <a:pt x="414669" y="978195"/>
                  </a:cubicBezTo>
                  <a:cubicBezTo>
                    <a:pt x="364120" y="1011895"/>
                    <a:pt x="394897" y="995418"/>
                    <a:pt x="318976" y="1020725"/>
                  </a:cubicBezTo>
                  <a:cubicBezTo>
                    <a:pt x="308344" y="1024269"/>
                    <a:pt x="296404" y="1025141"/>
                    <a:pt x="287079" y="1031358"/>
                  </a:cubicBezTo>
                  <a:lnTo>
                    <a:pt x="223283" y="1073888"/>
                  </a:lnTo>
                  <a:cubicBezTo>
                    <a:pt x="212651" y="1080976"/>
                    <a:pt x="203509" y="1091112"/>
                    <a:pt x="191386" y="1095153"/>
                  </a:cubicBezTo>
                  <a:lnTo>
                    <a:pt x="127590" y="1116418"/>
                  </a:lnTo>
                  <a:cubicBezTo>
                    <a:pt x="120502" y="1123507"/>
                    <a:pt x="115291" y="1133201"/>
                    <a:pt x="106325" y="1137684"/>
                  </a:cubicBezTo>
                  <a:cubicBezTo>
                    <a:pt x="54830" y="1163432"/>
                    <a:pt x="48660" y="1158949"/>
                    <a:pt x="0" y="1158949"/>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Freeform 18">
              <a:extLst>
                <a:ext uri="{FF2B5EF4-FFF2-40B4-BE49-F238E27FC236}">
                  <a16:creationId xmlns:a16="http://schemas.microsoft.com/office/drawing/2014/main" id="{8A109537-B7D0-F93E-156B-AFA171575E85}"/>
                </a:ext>
              </a:extLst>
            </p:cNvPr>
            <p:cNvSpPr/>
            <p:nvPr/>
          </p:nvSpPr>
          <p:spPr>
            <a:xfrm>
              <a:off x="7320136" y="2996952"/>
              <a:ext cx="1158949" cy="1159248"/>
            </a:xfrm>
            <a:custGeom>
              <a:avLst/>
              <a:gdLst>
                <a:gd name="connsiteX0" fmla="*/ 1158949 w 1158949"/>
                <a:gd name="connsiteY0" fmla="*/ 0 h 1159248"/>
                <a:gd name="connsiteX1" fmla="*/ 1116418 w 1158949"/>
                <a:gd name="connsiteY1" fmla="*/ 116958 h 1159248"/>
                <a:gd name="connsiteX2" fmla="*/ 1105786 w 1158949"/>
                <a:gd name="connsiteY2" fmla="*/ 148856 h 1159248"/>
                <a:gd name="connsiteX3" fmla="*/ 1084521 w 1158949"/>
                <a:gd name="connsiteY3" fmla="*/ 180753 h 1159248"/>
                <a:gd name="connsiteX4" fmla="*/ 1063255 w 1158949"/>
                <a:gd name="connsiteY4" fmla="*/ 244549 h 1159248"/>
                <a:gd name="connsiteX5" fmla="*/ 1020725 w 1158949"/>
                <a:gd name="connsiteY5" fmla="*/ 308344 h 1159248"/>
                <a:gd name="connsiteX6" fmla="*/ 988828 w 1158949"/>
                <a:gd name="connsiteY6" fmla="*/ 372139 h 1159248"/>
                <a:gd name="connsiteX7" fmla="*/ 978195 w 1158949"/>
                <a:gd name="connsiteY7" fmla="*/ 404037 h 1159248"/>
                <a:gd name="connsiteX8" fmla="*/ 914400 w 1158949"/>
                <a:gd name="connsiteY8" fmla="*/ 489098 h 1159248"/>
                <a:gd name="connsiteX9" fmla="*/ 871869 w 1158949"/>
                <a:gd name="connsiteY9" fmla="*/ 542260 h 1159248"/>
                <a:gd name="connsiteX10" fmla="*/ 839972 w 1158949"/>
                <a:gd name="connsiteY10" fmla="*/ 606056 h 1159248"/>
                <a:gd name="connsiteX11" fmla="*/ 808074 w 1158949"/>
                <a:gd name="connsiteY11" fmla="*/ 627321 h 1159248"/>
                <a:gd name="connsiteX12" fmla="*/ 765544 w 1158949"/>
                <a:gd name="connsiteY12" fmla="*/ 680484 h 1159248"/>
                <a:gd name="connsiteX13" fmla="*/ 733646 w 1158949"/>
                <a:gd name="connsiteY13" fmla="*/ 701749 h 1159248"/>
                <a:gd name="connsiteX14" fmla="*/ 680483 w 1158949"/>
                <a:gd name="connsiteY14" fmla="*/ 754911 h 1159248"/>
                <a:gd name="connsiteX15" fmla="*/ 669851 w 1158949"/>
                <a:gd name="connsiteY15" fmla="*/ 786809 h 1159248"/>
                <a:gd name="connsiteX16" fmla="*/ 606055 w 1158949"/>
                <a:gd name="connsiteY16" fmla="*/ 871870 h 1159248"/>
                <a:gd name="connsiteX17" fmla="*/ 542260 w 1158949"/>
                <a:gd name="connsiteY17" fmla="*/ 914400 h 1159248"/>
                <a:gd name="connsiteX18" fmla="*/ 510362 w 1158949"/>
                <a:gd name="connsiteY18" fmla="*/ 935665 h 1159248"/>
                <a:gd name="connsiteX19" fmla="*/ 478465 w 1158949"/>
                <a:gd name="connsiteY19" fmla="*/ 946298 h 1159248"/>
                <a:gd name="connsiteX20" fmla="*/ 414669 w 1158949"/>
                <a:gd name="connsiteY20" fmla="*/ 978195 h 1159248"/>
                <a:gd name="connsiteX21" fmla="*/ 318976 w 1158949"/>
                <a:gd name="connsiteY21" fmla="*/ 1020725 h 1159248"/>
                <a:gd name="connsiteX22" fmla="*/ 287079 w 1158949"/>
                <a:gd name="connsiteY22" fmla="*/ 1031358 h 1159248"/>
                <a:gd name="connsiteX23" fmla="*/ 223283 w 1158949"/>
                <a:gd name="connsiteY23" fmla="*/ 1073888 h 1159248"/>
                <a:gd name="connsiteX24" fmla="*/ 191386 w 1158949"/>
                <a:gd name="connsiteY24" fmla="*/ 1095153 h 1159248"/>
                <a:gd name="connsiteX25" fmla="*/ 127590 w 1158949"/>
                <a:gd name="connsiteY25" fmla="*/ 1116418 h 1159248"/>
                <a:gd name="connsiteX26" fmla="*/ 106325 w 1158949"/>
                <a:gd name="connsiteY26" fmla="*/ 1137684 h 1159248"/>
                <a:gd name="connsiteX27" fmla="*/ 0 w 1158949"/>
                <a:gd name="connsiteY27" fmla="*/ 1158949 h 115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58949" h="1159248">
                  <a:moveTo>
                    <a:pt x="1158949" y="0"/>
                  </a:moveTo>
                  <a:cubicBezTo>
                    <a:pt x="1129361" y="73968"/>
                    <a:pt x="1143715" y="35065"/>
                    <a:pt x="1116418" y="116958"/>
                  </a:cubicBezTo>
                  <a:cubicBezTo>
                    <a:pt x="1112874" y="127591"/>
                    <a:pt x="1112003" y="139531"/>
                    <a:pt x="1105786" y="148856"/>
                  </a:cubicBezTo>
                  <a:cubicBezTo>
                    <a:pt x="1098698" y="159488"/>
                    <a:pt x="1089711" y="169076"/>
                    <a:pt x="1084521" y="180753"/>
                  </a:cubicBezTo>
                  <a:cubicBezTo>
                    <a:pt x="1075417" y="201237"/>
                    <a:pt x="1075689" y="225898"/>
                    <a:pt x="1063255" y="244549"/>
                  </a:cubicBezTo>
                  <a:lnTo>
                    <a:pt x="1020725" y="308344"/>
                  </a:lnTo>
                  <a:cubicBezTo>
                    <a:pt x="994003" y="388514"/>
                    <a:pt x="1030048" y="289701"/>
                    <a:pt x="988828" y="372139"/>
                  </a:cubicBezTo>
                  <a:cubicBezTo>
                    <a:pt x="983816" y="382164"/>
                    <a:pt x="983638" y="394240"/>
                    <a:pt x="978195" y="404037"/>
                  </a:cubicBezTo>
                  <a:cubicBezTo>
                    <a:pt x="910756" y="525426"/>
                    <a:pt x="961326" y="430441"/>
                    <a:pt x="914400" y="489098"/>
                  </a:cubicBezTo>
                  <a:cubicBezTo>
                    <a:pt x="860759" y="556150"/>
                    <a:pt x="923208" y="490924"/>
                    <a:pt x="871869" y="542260"/>
                  </a:cubicBezTo>
                  <a:cubicBezTo>
                    <a:pt x="863222" y="568203"/>
                    <a:pt x="860584" y="585444"/>
                    <a:pt x="839972" y="606056"/>
                  </a:cubicBezTo>
                  <a:cubicBezTo>
                    <a:pt x="830936" y="615092"/>
                    <a:pt x="818707" y="620233"/>
                    <a:pt x="808074" y="627321"/>
                  </a:cubicBezTo>
                  <a:cubicBezTo>
                    <a:pt x="792286" y="651002"/>
                    <a:pt x="787185" y="663171"/>
                    <a:pt x="765544" y="680484"/>
                  </a:cubicBezTo>
                  <a:cubicBezTo>
                    <a:pt x="755565" y="688467"/>
                    <a:pt x="743263" y="693334"/>
                    <a:pt x="733646" y="701749"/>
                  </a:cubicBezTo>
                  <a:cubicBezTo>
                    <a:pt x="714785" y="718252"/>
                    <a:pt x="680483" y="754911"/>
                    <a:pt x="680483" y="754911"/>
                  </a:cubicBezTo>
                  <a:cubicBezTo>
                    <a:pt x="676939" y="765544"/>
                    <a:pt x="675294" y="777012"/>
                    <a:pt x="669851" y="786809"/>
                  </a:cubicBezTo>
                  <a:cubicBezTo>
                    <a:pt x="659375" y="805666"/>
                    <a:pt x="630640" y="853432"/>
                    <a:pt x="606055" y="871870"/>
                  </a:cubicBezTo>
                  <a:cubicBezTo>
                    <a:pt x="585609" y="887204"/>
                    <a:pt x="563525" y="900223"/>
                    <a:pt x="542260" y="914400"/>
                  </a:cubicBezTo>
                  <a:cubicBezTo>
                    <a:pt x="531627" y="921488"/>
                    <a:pt x="522485" y="931624"/>
                    <a:pt x="510362" y="935665"/>
                  </a:cubicBezTo>
                  <a:cubicBezTo>
                    <a:pt x="499730" y="939209"/>
                    <a:pt x="488489" y="941286"/>
                    <a:pt x="478465" y="946298"/>
                  </a:cubicBezTo>
                  <a:cubicBezTo>
                    <a:pt x="396030" y="987516"/>
                    <a:pt x="494835" y="951475"/>
                    <a:pt x="414669" y="978195"/>
                  </a:cubicBezTo>
                  <a:cubicBezTo>
                    <a:pt x="364120" y="1011895"/>
                    <a:pt x="394897" y="995418"/>
                    <a:pt x="318976" y="1020725"/>
                  </a:cubicBezTo>
                  <a:cubicBezTo>
                    <a:pt x="308344" y="1024269"/>
                    <a:pt x="296404" y="1025141"/>
                    <a:pt x="287079" y="1031358"/>
                  </a:cubicBezTo>
                  <a:lnTo>
                    <a:pt x="223283" y="1073888"/>
                  </a:lnTo>
                  <a:cubicBezTo>
                    <a:pt x="212651" y="1080976"/>
                    <a:pt x="203509" y="1091112"/>
                    <a:pt x="191386" y="1095153"/>
                  </a:cubicBezTo>
                  <a:lnTo>
                    <a:pt x="127590" y="1116418"/>
                  </a:lnTo>
                  <a:cubicBezTo>
                    <a:pt x="120502" y="1123507"/>
                    <a:pt x="115291" y="1133201"/>
                    <a:pt x="106325" y="1137684"/>
                  </a:cubicBezTo>
                  <a:cubicBezTo>
                    <a:pt x="54830" y="1163432"/>
                    <a:pt x="48660" y="1158949"/>
                    <a:pt x="0" y="1158949"/>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reeform 16">
              <a:extLst>
                <a:ext uri="{FF2B5EF4-FFF2-40B4-BE49-F238E27FC236}">
                  <a16:creationId xmlns:a16="http://schemas.microsoft.com/office/drawing/2014/main" id="{EA1B8F33-2FA5-6778-CA8B-8F15C6D0E730}"/>
                </a:ext>
              </a:extLst>
            </p:cNvPr>
            <p:cNvSpPr/>
            <p:nvPr/>
          </p:nvSpPr>
          <p:spPr>
            <a:xfrm>
              <a:off x="7485321" y="2923953"/>
              <a:ext cx="818707" cy="595424"/>
            </a:xfrm>
            <a:custGeom>
              <a:avLst/>
              <a:gdLst>
                <a:gd name="connsiteX0" fmla="*/ 818707 w 818707"/>
                <a:gd name="connsiteY0" fmla="*/ 0 h 595424"/>
                <a:gd name="connsiteX1" fmla="*/ 765544 w 818707"/>
                <a:gd name="connsiteY1" fmla="*/ 10633 h 595424"/>
                <a:gd name="connsiteX2" fmla="*/ 691116 w 818707"/>
                <a:gd name="connsiteY2" fmla="*/ 42531 h 595424"/>
                <a:gd name="connsiteX3" fmla="*/ 552893 w 818707"/>
                <a:gd name="connsiteY3" fmla="*/ 74428 h 595424"/>
                <a:gd name="connsiteX4" fmla="*/ 489098 w 818707"/>
                <a:gd name="connsiteY4" fmla="*/ 95694 h 595424"/>
                <a:gd name="connsiteX5" fmla="*/ 329609 w 818707"/>
                <a:gd name="connsiteY5" fmla="*/ 202019 h 595424"/>
                <a:gd name="connsiteX6" fmla="*/ 297712 w 818707"/>
                <a:gd name="connsiteY6" fmla="*/ 223284 h 595424"/>
                <a:gd name="connsiteX7" fmla="*/ 276446 w 818707"/>
                <a:gd name="connsiteY7" fmla="*/ 244549 h 595424"/>
                <a:gd name="connsiteX8" fmla="*/ 244549 w 818707"/>
                <a:gd name="connsiteY8" fmla="*/ 255182 h 595424"/>
                <a:gd name="connsiteX9" fmla="*/ 223284 w 818707"/>
                <a:gd name="connsiteY9" fmla="*/ 287080 h 595424"/>
                <a:gd name="connsiteX10" fmla="*/ 191386 w 818707"/>
                <a:gd name="connsiteY10" fmla="*/ 308345 h 595424"/>
                <a:gd name="connsiteX11" fmla="*/ 148856 w 818707"/>
                <a:gd name="connsiteY11" fmla="*/ 361507 h 595424"/>
                <a:gd name="connsiteX12" fmla="*/ 116958 w 818707"/>
                <a:gd name="connsiteY12" fmla="*/ 425303 h 595424"/>
                <a:gd name="connsiteX13" fmla="*/ 106326 w 818707"/>
                <a:gd name="connsiteY13" fmla="*/ 457200 h 595424"/>
                <a:gd name="connsiteX14" fmla="*/ 85060 w 818707"/>
                <a:gd name="connsiteY14" fmla="*/ 478466 h 595424"/>
                <a:gd name="connsiteX15" fmla="*/ 42530 w 818707"/>
                <a:gd name="connsiteY15" fmla="*/ 542261 h 595424"/>
                <a:gd name="connsiteX16" fmla="*/ 21265 w 818707"/>
                <a:gd name="connsiteY16" fmla="*/ 574159 h 595424"/>
                <a:gd name="connsiteX17" fmla="*/ 0 w 818707"/>
                <a:gd name="connsiteY17" fmla="*/ 595424 h 59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8707" h="595424">
                  <a:moveTo>
                    <a:pt x="818707" y="0"/>
                  </a:moveTo>
                  <a:cubicBezTo>
                    <a:pt x="800986" y="3544"/>
                    <a:pt x="782689" y="4918"/>
                    <a:pt x="765544" y="10633"/>
                  </a:cubicBezTo>
                  <a:cubicBezTo>
                    <a:pt x="674270" y="41058"/>
                    <a:pt x="765430" y="23953"/>
                    <a:pt x="691116" y="42531"/>
                  </a:cubicBezTo>
                  <a:cubicBezTo>
                    <a:pt x="623640" y="59400"/>
                    <a:pt x="632285" y="47963"/>
                    <a:pt x="552893" y="74428"/>
                  </a:cubicBezTo>
                  <a:cubicBezTo>
                    <a:pt x="531628" y="81517"/>
                    <a:pt x="507749" y="83260"/>
                    <a:pt x="489098" y="95694"/>
                  </a:cubicBezTo>
                  <a:lnTo>
                    <a:pt x="329609" y="202019"/>
                  </a:lnTo>
                  <a:cubicBezTo>
                    <a:pt x="318977" y="209107"/>
                    <a:pt x="306748" y="214248"/>
                    <a:pt x="297712" y="223284"/>
                  </a:cubicBezTo>
                  <a:cubicBezTo>
                    <a:pt x="290623" y="230372"/>
                    <a:pt x="285042" y="239391"/>
                    <a:pt x="276446" y="244549"/>
                  </a:cubicBezTo>
                  <a:cubicBezTo>
                    <a:pt x="266836" y="250315"/>
                    <a:pt x="255181" y="251638"/>
                    <a:pt x="244549" y="255182"/>
                  </a:cubicBezTo>
                  <a:cubicBezTo>
                    <a:pt x="237461" y="265815"/>
                    <a:pt x="232320" y="278044"/>
                    <a:pt x="223284" y="287080"/>
                  </a:cubicBezTo>
                  <a:cubicBezTo>
                    <a:pt x="214248" y="296116"/>
                    <a:pt x="199369" y="298367"/>
                    <a:pt x="191386" y="308345"/>
                  </a:cubicBezTo>
                  <a:cubicBezTo>
                    <a:pt x="132689" y="381714"/>
                    <a:pt x="240272" y="300562"/>
                    <a:pt x="148856" y="361507"/>
                  </a:cubicBezTo>
                  <a:cubicBezTo>
                    <a:pt x="122128" y="441687"/>
                    <a:pt x="158183" y="342852"/>
                    <a:pt x="116958" y="425303"/>
                  </a:cubicBezTo>
                  <a:cubicBezTo>
                    <a:pt x="111946" y="435327"/>
                    <a:pt x="112092" y="447590"/>
                    <a:pt x="106326" y="457200"/>
                  </a:cubicBezTo>
                  <a:cubicBezTo>
                    <a:pt x="101168" y="465796"/>
                    <a:pt x="91075" y="470446"/>
                    <a:pt x="85060" y="478466"/>
                  </a:cubicBezTo>
                  <a:cubicBezTo>
                    <a:pt x="69726" y="498912"/>
                    <a:pt x="56707" y="520996"/>
                    <a:pt x="42530" y="542261"/>
                  </a:cubicBezTo>
                  <a:cubicBezTo>
                    <a:pt x="35442" y="552894"/>
                    <a:pt x="30301" y="565123"/>
                    <a:pt x="21265" y="574159"/>
                  </a:cubicBezTo>
                  <a:lnTo>
                    <a:pt x="0" y="595424"/>
                  </a:ln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2" descr="http://images.clipartpanda.com/magnifying-glass-detective-bcyA4eqcL.jpeg">
              <a:extLst>
                <a:ext uri="{FF2B5EF4-FFF2-40B4-BE49-F238E27FC236}">
                  <a16:creationId xmlns:a16="http://schemas.microsoft.com/office/drawing/2014/main" id="{6D645366-F16D-813E-D7E5-97E3B6A5EB8B}"/>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7134" y="1159701"/>
              <a:ext cx="6328256" cy="51496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79376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There is no excuse…</a:t>
            </a:r>
            <a:endParaRPr lang="en-US" dirty="0"/>
          </a:p>
        </p:txBody>
      </p:sp>
      <p:sp>
        <p:nvSpPr>
          <p:cNvPr id="3" name="Content Placeholder 2"/>
          <p:cNvSpPr>
            <a:spLocks noGrp="1"/>
          </p:cNvSpPr>
          <p:nvPr>
            <p:ph idx="1"/>
          </p:nvPr>
        </p:nvSpPr>
        <p:spPr/>
        <p:txBody>
          <a:bodyPr>
            <a:normAutofit lnSpcReduction="10000"/>
          </a:bodyPr>
          <a:lstStyle/>
          <a:p>
            <a:r>
              <a:rPr lang="en-CA" dirty="0">
                <a:solidFill>
                  <a:srgbClr val="00FF00"/>
                </a:solidFill>
              </a:rPr>
              <a:t>Getters and Setters and </a:t>
            </a:r>
            <a:r>
              <a:rPr lang="en-CA" dirty="0" err="1">
                <a:solidFill>
                  <a:srgbClr val="00FF00"/>
                </a:solidFill>
              </a:rPr>
              <a:t>contstructors</a:t>
            </a:r>
            <a:r>
              <a:rPr lang="en-CA" dirty="0">
                <a:solidFill>
                  <a:srgbClr val="00FF00"/>
                </a:solidFill>
              </a:rPr>
              <a:t> will be involved in every quiz, every assignment, and every exam for the rest of the course…</a:t>
            </a:r>
          </a:p>
          <a:p>
            <a:endParaRPr lang="en-CA" dirty="0"/>
          </a:p>
          <a:p>
            <a:r>
              <a:rPr lang="en-CA" dirty="0"/>
              <a:t>You can spend 10 minutes to learn them now and get </a:t>
            </a:r>
            <a:r>
              <a:rPr lang="en-CA" dirty="0">
                <a:solidFill>
                  <a:srgbClr val="00FF00"/>
                </a:solidFill>
              </a:rPr>
              <a:t>free marks</a:t>
            </a:r>
            <a:r>
              <a:rPr lang="en-CA" dirty="0"/>
              <a:t> or you can </a:t>
            </a:r>
            <a:r>
              <a:rPr lang="en-CA" dirty="0">
                <a:solidFill>
                  <a:srgbClr val="FF0000"/>
                </a:solidFill>
              </a:rPr>
              <a:t>lose marks</a:t>
            </a:r>
            <a:r>
              <a:rPr lang="en-CA" dirty="0"/>
              <a:t> on everything you do for the rest of course.</a:t>
            </a:r>
            <a:endParaRPr lang="en-US" dirty="0"/>
          </a:p>
        </p:txBody>
      </p:sp>
    </p:spTree>
    <p:extLst>
      <p:ext uri="{BB962C8B-B14F-4D97-AF65-F5344CB8AC3E}">
        <p14:creationId xmlns:p14="http://schemas.microsoft.com/office/powerpoint/2010/main" val="10294618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BBBD2-12E0-4C63-5A20-C6AC3ADAED84}"/>
              </a:ext>
            </a:extLst>
          </p:cNvPr>
          <p:cNvSpPr>
            <a:spLocks noGrp="1"/>
          </p:cNvSpPr>
          <p:nvPr>
            <p:ph type="title"/>
          </p:nvPr>
        </p:nvSpPr>
        <p:spPr>
          <a:xfrm>
            <a:off x="545990" y="467028"/>
            <a:ext cx="10972800" cy="571500"/>
          </a:xfrm>
        </p:spPr>
        <p:txBody>
          <a:bodyPr/>
          <a:lstStyle/>
          <a:p>
            <a:r>
              <a:rPr lang="en-US" dirty="0"/>
              <a:t>Building a Safe for secret messages using abstraction and encapsulation</a:t>
            </a:r>
            <a:endParaRPr lang="en-CA" dirty="0"/>
          </a:p>
        </p:txBody>
      </p:sp>
      <p:sp>
        <p:nvSpPr>
          <p:cNvPr id="4" name="Text Placeholder 3">
            <a:extLst>
              <a:ext uri="{FF2B5EF4-FFF2-40B4-BE49-F238E27FC236}">
                <a16:creationId xmlns:a16="http://schemas.microsoft.com/office/drawing/2014/main" id="{B2E81EF1-DD3E-C325-6F8C-5F1FFC2A8F04}"/>
              </a:ext>
            </a:extLst>
          </p:cNvPr>
          <p:cNvSpPr>
            <a:spLocks noGrp="1"/>
          </p:cNvSpPr>
          <p:nvPr>
            <p:ph type="body" sz="quarter" idx="11"/>
          </p:nvPr>
        </p:nvSpPr>
        <p:spPr/>
        <p:txBody>
          <a:bodyPr/>
          <a:lstStyle/>
          <a:p>
            <a:r>
              <a:rPr lang="en-US" dirty="0"/>
              <a:t>Week-04:safe:Start</a:t>
            </a:r>
            <a:endParaRPr lang="en-CA" dirty="0"/>
          </a:p>
        </p:txBody>
      </p:sp>
      <p:pic>
        <p:nvPicPr>
          <p:cNvPr id="5" name="Picture 2" descr="http://lockingsafe.blogsavy.com/files/2009/05/fingerprint_safe_d_44zw.jpg">
            <a:extLst>
              <a:ext uri="{FF2B5EF4-FFF2-40B4-BE49-F238E27FC236}">
                <a16:creationId xmlns:a16="http://schemas.microsoft.com/office/drawing/2014/main" id="{DFB362B5-2943-79C6-B62F-BD2C906822DC}"/>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766661" y="4432660"/>
            <a:ext cx="2425339" cy="2425340"/>
          </a:xfrm>
          <a:prstGeom prst="rect">
            <a:avLst/>
          </a:prstGeom>
          <a:noFill/>
          <a:effectLst>
            <a:outerShdw blurRad="50800" dist="50800" dir="2700000" algn="ctr" rotWithShape="0">
              <a:schemeClr val="tx1"/>
            </a:outerShdw>
          </a:effectLst>
        </p:spPr>
      </p:pic>
    </p:spTree>
    <p:extLst>
      <p:ext uri="{BB962C8B-B14F-4D97-AF65-F5344CB8AC3E}">
        <p14:creationId xmlns:p14="http://schemas.microsoft.com/office/powerpoint/2010/main" val="4011932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24E950-179A-E2C2-A87E-4A966917AF07}"/>
              </a:ext>
            </a:extLst>
          </p:cNvPr>
          <p:cNvSpPr>
            <a:spLocks noGrp="1"/>
          </p:cNvSpPr>
          <p:nvPr>
            <p:ph type="title"/>
          </p:nvPr>
        </p:nvSpPr>
        <p:spPr/>
        <p:txBody>
          <a:bodyPr/>
          <a:lstStyle/>
          <a:p>
            <a:r>
              <a:rPr lang="en-US" dirty="0" err="1"/>
              <a:t>Yourturn</a:t>
            </a:r>
            <a:r>
              <a:rPr lang="en-US"/>
              <a:t> 3 &amp; 4</a:t>
            </a:r>
            <a:endParaRPr lang="en-CA" dirty="0"/>
          </a:p>
        </p:txBody>
      </p:sp>
    </p:spTree>
    <p:extLst>
      <p:ext uri="{BB962C8B-B14F-4D97-AF65-F5344CB8AC3E}">
        <p14:creationId xmlns:p14="http://schemas.microsoft.com/office/powerpoint/2010/main" val="812245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65A2A66-1F64-6592-3B43-26BC522E232E}"/>
              </a:ext>
            </a:extLst>
          </p:cNvPr>
          <p:cNvSpPr>
            <a:spLocks noGrp="1"/>
          </p:cNvSpPr>
          <p:nvPr>
            <p:ph type="body" sz="quarter" idx="10"/>
          </p:nvPr>
        </p:nvSpPr>
        <p:spPr/>
        <p:txBody>
          <a:bodyPr/>
          <a:lstStyle/>
          <a:p>
            <a:endParaRPr lang="en-CA"/>
          </a:p>
        </p:txBody>
      </p:sp>
      <p:sp>
        <p:nvSpPr>
          <p:cNvPr id="3" name="Title 2">
            <a:extLst>
              <a:ext uri="{FF2B5EF4-FFF2-40B4-BE49-F238E27FC236}">
                <a16:creationId xmlns:a16="http://schemas.microsoft.com/office/drawing/2014/main" id="{D916FFAD-2B84-CE28-E179-5433C551D9B3}"/>
              </a:ext>
            </a:extLst>
          </p:cNvPr>
          <p:cNvSpPr>
            <a:spLocks noGrp="1"/>
          </p:cNvSpPr>
          <p:nvPr>
            <p:ph type="title"/>
          </p:nvPr>
        </p:nvSpPr>
        <p:spPr/>
        <p:txBody>
          <a:bodyPr/>
          <a:lstStyle/>
          <a:p>
            <a:r>
              <a:rPr lang="en-US" dirty="0"/>
              <a:t>Build more </a:t>
            </a:r>
            <a:r>
              <a:rPr lang="en-US" dirty="0" err="1"/>
              <a:t>yourturns</a:t>
            </a:r>
            <a:endParaRPr lang="en-CA" dirty="0"/>
          </a:p>
        </p:txBody>
      </p:sp>
    </p:spTree>
    <p:extLst>
      <p:ext uri="{BB962C8B-B14F-4D97-AF65-F5344CB8AC3E}">
        <p14:creationId xmlns:p14="http://schemas.microsoft.com/office/powerpoint/2010/main" val="2037831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A665A-EBD7-9864-FF05-1A810CA64B7A}"/>
              </a:ext>
            </a:extLst>
          </p:cNvPr>
          <p:cNvSpPr>
            <a:spLocks noGrp="1"/>
          </p:cNvSpPr>
          <p:nvPr>
            <p:ph type="title"/>
          </p:nvPr>
        </p:nvSpPr>
        <p:spPr/>
        <p:txBody>
          <a:bodyPr/>
          <a:lstStyle/>
          <a:p>
            <a:r>
              <a:rPr lang="en-US" dirty="0"/>
              <a:t>Static vs Instance Variables</a:t>
            </a:r>
            <a:endParaRPr lang="en-CA" dirty="0"/>
          </a:p>
        </p:txBody>
      </p:sp>
      <p:sp>
        <p:nvSpPr>
          <p:cNvPr id="3" name="Text Placeholder 2">
            <a:extLst>
              <a:ext uri="{FF2B5EF4-FFF2-40B4-BE49-F238E27FC236}">
                <a16:creationId xmlns:a16="http://schemas.microsoft.com/office/drawing/2014/main" id="{2DF6D6A7-56A8-A753-A36B-3CFD83DEF86C}"/>
              </a:ext>
            </a:extLst>
          </p:cNvPr>
          <p:cNvSpPr>
            <a:spLocks noGrp="1"/>
          </p:cNvSpPr>
          <p:nvPr>
            <p:ph type="body" sz="quarter" idx="10"/>
          </p:nvPr>
        </p:nvSpPr>
        <p:spPr>
          <a:xfrm>
            <a:off x="384561" y="1132266"/>
            <a:ext cx="10809431" cy="5450416"/>
          </a:xfrm>
        </p:spPr>
        <p:txBody>
          <a:bodyPr>
            <a:normAutofit fontScale="77500" lnSpcReduction="20000"/>
          </a:bodyPr>
          <a:lstStyle/>
          <a:p>
            <a:pPr algn="l"/>
            <a:r>
              <a:rPr lang="en-US" i="0" dirty="0">
                <a:effectLst>
                  <a:glow rad="101600">
                    <a:srgbClr val="FF00FF">
                      <a:alpha val="60000"/>
                    </a:srgbClr>
                  </a:glow>
                </a:effectLst>
                <a:latin typeface="+mj-lt"/>
              </a:rPr>
              <a:t>Here is another way to think about static (class) variables:</a:t>
            </a:r>
          </a:p>
          <a:p>
            <a:pPr lvl="1">
              <a:buClr>
                <a:srgbClr val="43FC24"/>
              </a:buClr>
              <a:buFont typeface="Wingdings" panose="05000000000000000000" pitchFamily="2" charset="2"/>
              <a:buChar char="ü"/>
            </a:pPr>
            <a:r>
              <a:rPr lang="en-US" i="0" dirty="0">
                <a:effectLst/>
                <a:latin typeface="+mj-lt"/>
              </a:rPr>
              <a:t>Static variables only have one value which is shared by all the objects in the class.  If we have a static variable called </a:t>
            </a:r>
            <a:r>
              <a:rPr lang="en-US" i="0" dirty="0" err="1">
                <a:effectLst/>
                <a:latin typeface="+mj-lt"/>
              </a:rPr>
              <a:t>abc</a:t>
            </a:r>
            <a:r>
              <a:rPr lang="en-US" i="0" dirty="0">
                <a:effectLst/>
                <a:latin typeface="+mj-lt"/>
              </a:rPr>
              <a:t> and 100 objects, there is still only one value for </a:t>
            </a:r>
            <a:r>
              <a:rPr lang="en-US" i="0" dirty="0" err="1">
                <a:effectLst/>
                <a:latin typeface="+mj-lt"/>
              </a:rPr>
              <a:t>abc</a:t>
            </a:r>
            <a:r>
              <a:rPr lang="en-US" i="0" dirty="0">
                <a:effectLst/>
                <a:latin typeface="+mj-lt"/>
              </a:rPr>
              <a:t>.</a:t>
            </a:r>
          </a:p>
          <a:p>
            <a:pPr lvl="1">
              <a:buClr>
                <a:srgbClr val="43FC24"/>
              </a:buClr>
              <a:buFont typeface="Wingdings" panose="05000000000000000000" pitchFamily="2" charset="2"/>
              <a:buChar char="ü"/>
            </a:pPr>
            <a:r>
              <a:rPr lang="en-US" i="0" dirty="0">
                <a:effectLst/>
                <a:latin typeface="+mj-lt"/>
              </a:rPr>
              <a:t>Instance variables are stored in every object that we instantiate.  If we have an instance variable called def and 100 objects, there are 100 instance variables called def (one in each object)</a:t>
            </a:r>
          </a:p>
          <a:p>
            <a:pPr lvl="1">
              <a:buClr>
                <a:srgbClr val="43FC24"/>
              </a:buClr>
              <a:buFont typeface="Wingdings" panose="05000000000000000000" pitchFamily="2" charset="2"/>
              <a:buChar char="ü"/>
            </a:pPr>
            <a:r>
              <a:rPr lang="en-US" i="0" dirty="0">
                <a:effectLst/>
                <a:latin typeface="+mj-lt"/>
              </a:rPr>
              <a:t>Let's say we are writing a bank application.  Every Account object must have its own account number (instance variable) but all Account objects can share the same </a:t>
            </a:r>
            <a:r>
              <a:rPr lang="en-US" i="0" dirty="0" err="1">
                <a:effectLst/>
                <a:latin typeface="+mj-lt"/>
              </a:rPr>
              <a:t>interestRate</a:t>
            </a:r>
            <a:r>
              <a:rPr lang="en-US" i="0" dirty="0">
                <a:effectLst/>
                <a:latin typeface="+mj-lt"/>
              </a:rPr>
              <a:t> value (static (class)  variable).</a:t>
            </a:r>
          </a:p>
          <a:p>
            <a:endParaRPr lang="en-CA" dirty="0"/>
          </a:p>
        </p:txBody>
      </p:sp>
    </p:spTree>
    <p:extLst>
      <p:ext uri="{BB962C8B-B14F-4D97-AF65-F5344CB8AC3E}">
        <p14:creationId xmlns:p14="http://schemas.microsoft.com/office/powerpoint/2010/main" val="105476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5B1A87-3DF9-CDD2-73F1-022367FE6E74}"/>
              </a:ext>
            </a:extLst>
          </p:cNvPr>
          <p:cNvSpPr>
            <a:spLocks noGrp="1"/>
          </p:cNvSpPr>
          <p:nvPr>
            <p:ph type="body" sz="quarter" idx="10"/>
          </p:nvPr>
        </p:nvSpPr>
        <p:spPr/>
        <p:txBody>
          <a:bodyPr/>
          <a:lstStyle/>
          <a:p>
            <a:r>
              <a:rPr lang="en-CA" dirty="0"/>
              <a:t>A global variable for a class</a:t>
            </a:r>
          </a:p>
          <a:p>
            <a:r>
              <a:rPr lang="en-CA" dirty="0"/>
              <a:t>Never part of an object</a:t>
            </a:r>
          </a:p>
          <a:p>
            <a:r>
              <a:rPr lang="en-CA" dirty="0"/>
              <a:t>Can be accessed using a reference variable but best to be accessed with the class name.</a:t>
            </a:r>
          </a:p>
        </p:txBody>
      </p:sp>
      <p:sp>
        <p:nvSpPr>
          <p:cNvPr id="3" name="Title 2">
            <a:extLst>
              <a:ext uri="{FF2B5EF4-FFF2-40B4-BE49-F238E27FC236}">
                <a16:creationId xmlns:a16="http://schemas.microsoft.com/office/drawing/2014/main" id="{4D8096A5-9CD5-9A83-5AA4-FCBB01DFEF99}"/>
              </a:ext>
            </a:extLst>
          </p:cNvPr>
          <p:cNvSpPr>
            <a:spLocks noGrp="1"/>
          </p:cNvSpPr>
          <p:nvPr>
            <p:ph type="title"/>
          </p:nvPr>
        </p:nvSpPr>
        <p:spPr/>
        <p:txBody>
          <a:bodyPr/>
          <a:lstStyle/>
          <a:p>
            <a:r>
              <a:rPr lang="en-CA" dirty="0"/>
              <a:t>Static</a:t>
            </a:r>
          </a:p>
        </p:txBody>
      </p:sp>
    </p:spTree>
    <p:extLst>
      <p:ext uri="{BB962C8B-B14F-4D97-AF65-F5344CB8AC3E}">
        <p14:creationId xmlns:p14="http://schemas.microsoft.com/office/powerpoint/2010/main" val="46139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7B278C-4ECC-40EA-37D7-3D40C8CC6813}"/>
              </a:ext>
            </a:extLst>
          </p:cNvPr>
          <p:cNvSpPr>
            <a:spLocks noGrp="1"/>
          </p:cNvSpPr>
          <p:nvPr>
            <p:ph type="title"/>
          </p:nvPr>
        </p:nvSpPr>
        <p:spPr/>
        <p:txBody>
          <a:bodyPr/>
          <a:lstStyle/>
          <a:p>
            <a:r>
              <a:rPr lang="en-US" dirty="0"/>
              <a:t>Just to be clear…Know this!!!</a:t>
            </a:r>
            <a:endParaRPr lang="en-CA" dirty="0"/>
          </a:p>
        </p:txBody>
      </p:sp>
      <p:graphicFrame>
        <p:nvGraphicFramePr>
          <p:cNvPr id="5" name="Content Placeholder 3">
            <a:extLst>
              <a:ext uri="{FF2B5EF4-FFF2-40B4-BE49-F238E27FC236}">
                <a16:creationId xmlns:a16="http://schemas.microsoft.com/office/drawing/2014/main" id="{B3F84583-2B77-963E-DB95-F247DEF69AF4}"/>
              </a:ext>
            </a:extLst>
          </p:cNvPr>
          <p:cNvGraphicFramePr>
            <a:graphicFrameLocks/>
          </p:cNvGraphicFramePr>
          <p:nvPr>
            <p:extLst>
              <p:ext uri="{D42A27DB-BD31-4B8C-83A1-F6EECF244321}">
                <p14:modId xmlns:p14="http://schemas.microsoft.com/office/powerpoint/2010/main" val="415673701"/>
              </p:ext>
            </p:extLst>
          </p:nvPr>
        </p:nvGraphicFramePr>
        <p:xfrm>
          <a:off x="297180" y="849688"/>
          <a:ext cx="11727179" cy="4998720"/>
        </p:xfrm>
        <a:graphic>
          <a:graphicData uri="http://schemas.openxmlformats.org/drawingml/2006/table">
            <a:tbl>
              <a:tblPr firstRow="1" bandRow="1">
                <a:tableStyleId>{69C7853C-536D-4A76-A0AE-DD22124D55A5}</a:tableStyleId>
              </a:tblPr>
              <a:tblGrid>
                <a:gridCol w="1295400">
                  <a:extLst>
                    <a:ext uri="{9D8B030D-6E8A-4147-A177-3AD203B41FA5}">
                      <a16:colId xmlns:a16="http://schemas.microsoft.com/office/drawing/2014/main" val="20000"/>
                    </a:ext>
                  </a:extLst>
                </a:gridCol>
                <a:gridCol w="2099230">
                  <a:extLst>
                    <a:ext uri="{9D8B030D-6E8A-4147-A177-3AD203B41FA5}">
                      <a16:colId xmlns:a16="http://schemas.microsoft.com/office/drawing/2014/main" val="20002"/>
                    </a:ext>
                  </a:extLst>
                </a:gridCol>
                <a:gridCol w="2320370">
                  <a:extLst>
                    <a:ext uri="{9D8B030D-6E8A-4147-A177-3AD203B41FA5}">
                      <a16:colId xmlns:a16="http://schemas.microsoft.com/office/drawing/2014/main" val="20003"/>
                    </a:ext>
                  </a:extLst>
                </a:gridCol>
                <a:gridCol w="6012179">
                  <a:extLst>
                    <a:ext uri="{9D8B030D-6E8A-4147-A177-3AD203B41FA5}">
                      <a16:colId xmlns:a16="http://schemas.microsoft.com/office/drawing/2014/main" val="20004"/>
                    </a:ext>
                  </a:extLst>
                </a:gridCol>
              </a:tblGrid>
              <a:tr h="0">
                <a:tc>
                  <a:txBody>
                    <a:bodyPr/>
                    <a:lstStyle/>
                    <a:p>
                      <a:pPr algn="ctr"/>
                      <a:r>
                        <a:rPr lang="en-US" sz="2000" dirty="0"/>
                        <a:t>Kind of variable</a:t>
                      </a:r>
                    </a:p>
                  </a:txBody>
                  <a:tcPr marL="121920" marR="121920" marT="60960" marB="60960"/>
                </a:tc>
                <a:tc>
                  <a:txBody>
                    <a:bodyPr/>
                    <a:lstStyle/>
                    <a:p>
                      <a:pPr algn="ctr"/>
                      <a:r>
                        <a:rPr lang="en-US" sz="2000" dirty="0"/>
                        <a:t>declared</a:t>
                      </a:r>
                      <a:r>
                        <a:rPr lang="en-US" sz="2000" baseline="0" dirty="0"/>
                        <a:t> in during design</a:t>
                      </a:r>
                      <a:endParaRPr lang="en-US" sz="2000" dirty="0"/>
                    </a:p>
                  </a:txBody>
                  <a:tcPr marL="121920" marR="121920" marT="60960" marB="60960"/>
                </a:tc>
                <a:tc>
                  <a:txBody>
                    <a:bodyPr/>
                    <a:lstStyle/>
                    <a:p>
                      <a:pPr algn="ctr"/>
                      <a:r>
                        <a:rPr lang="en-US" sz="2000" dirty="0"/>
                        <a:t>Stored during runtime</a:t>
                      </a:r>
                    </a:p>
                  </a:txBody>
                  <a:tcPr marL="121920" marR="121920" marT="60960" marB="60960"/>
                </a:tc>
                <a:tc>
                  <a:txBody>
                    <a:bodyPr/>
                    <a:lstStyle/>
                    <a:p>
                      <a:pPr algn="ctr"/>
                      <a:r>
                        <a:rPr lang="en-US" sz="2000" dirty="0"/>
                        <a:t>notes</a:t>
                      </a:r>
                    </a:p>
                  </a:txBody>
                  <a:tcPr marL="121920" marR="121920" marT="60960" marB="60960"/>
                </a:tc>
                <a:extLst>
                  <a:ext uri="{0D108BD9-81ED-4DB2-BD59-A6C34878D82A}">
                    <a16:rowId xmlns:a16="http://schemas.microsoft.com/office/drawing/2014/main" val="10000"/>
                  </a:ext>
                </a:extLst>
              </a:tr>
              <a:tr h="0">
                <a:tc>
                  <a:txBody>
                    <a:bodyPr/>
                    <a:lstStyle/>
                    <a:p>
                      <a:r>
                        <a:rPr lang="en-US" sz="2000" dirty="0"/>
                        <a:t>primitive</a:t>
                      </a:r>
                    </a:p>
                  </a:txBody>
                  <a:tcPr marL="121920" marR="121920" marT="60960" marB="60960"/>
                </a:tc>
                <a:tc>
                  <a:txBody>
                    <a:bodyPr/>
                    <a:lstStyle/>
                    <a:p>
                      <a:pPr algn="ctr"/>
                      <a:r>
                        <a:rPr lang="en-US" sz="2000" dirty="0"/>
                        <a:t>--</a:t>
                      </a:r>
                    </a:p>
                  </a:txBody>
                  <a:tcPr marL="121920" marR="121920" marT="60960" marB="60960"/>
                </a:tc>
                <a:tc>
                  <a:txBody>
                    <a:bodyPr/>
                    <a:lstStyle/>
                    <a:p>
                      <a:pPr algn="ctr"/>
                      <a:r>
                        <a:rPr lang="en-US" sz="2000" dirty="0"/>
                        <a:t>--</a:t>
                      </a:r>
                    </a:p>
                  </a:txBody>
                  <a:tcPr marL="121920" marR="121920" marT="60960" marB="60960"/>
                </a:tc>
                <a:tc>
                  <a:txBody>
                    <a:bodyPr/>
                    <a:lstStyle/>
                    <a:p>
                      <a:r>
                        <a:rPr lang="en-US" sz="2000" dirty="0" err="1"/>
                        <a:t>int</a:t>
                      </a:r>
                      <a:r>
                        <a:rPr lang="en-US" sz="2000" dirty="0"/>
                        <a:t>,</a:t>
                      </a:r>
                      <a:r>
                        <a:rPr lang="en-US" sz="2000" baseline="0" dirty="0"/>
                        <a:t> boolean, double etc.</a:t>
                      </a:r>
                      <a:endParaRPr lang="en-US" sz="2000" dirty="0"/>
                    </a:p>
                  </a:txBody>
                  <a:tcPr marL="121920" marR="121920" marT="60960" marB="60960"/>
                </a:tc>
                <a:extLst>
                  <a:ext uri="{0D108BD9-81ED-4DB2-BD59-A6C34878D82A}">
                    <a16:rowId xmlns:a16="http://schemas.microsoft.com/office/drawing/2014/main" val="10001"/>
                  </a:ext>
                </a:extLst>
              </a:tr>
              <a:tr h="0">
                <a:tc>
                  <a:txBody>
                    <a:bodyPr/>
                    <a:lstStyle/>
                    <a:p>
                      <a:r>
                        <a:rPr lang="en-US" sz="2000" dirty="0"/>
                        <a:t>reference</a:t>
                      </a:r>
                    </a:p>
                  </a:txBody>
                  <a:tcPr marL="121920" marR="121920" marT="60960" marB="60960"/>
                </a:tc>
                <a:tc>
                  <a:txBody>
                    <a:bodyPr/>
                    <a:lstStyle/>
                    <a:p>
                      <a:pPr algn="ctr"/>
                      <a:r>
                        <a:rPr lang="en-US" sz="2000" dirty="0"/>
                        <a:t>--</a:t>
                      </a:r>
                    </a:p>
                  </a:txBody>
                  <a:tcPr marL="121920" marR="121920" marT="60960" marB="60960"/>
                </a:tc>
                <a:tc>
                  <a:txBody>
                    <a:bodyPr/>
                    <a:lstStyle/>
                    <a:p>
                      <a:pPr algn="ctr"/>
                      <a:r>
                        <a:rPr lang="en-US" sz="2000" dirty="0"/>
                        <a:t>--</a:t>
                      </a:r>
                    </a:p>
                  </a:txBody>
                  <a:tcPr marL="121920" marR="121920" marT="60960" marB="60960"/>
                </a:tc>
                <a:tc>
                  <a:txBody>
                    <a:bodyPr/>
                    <a:lstStyle/>
                    <a:p>
                      <a:r>
                        <a:rPr lang="en-US" sz="2000" dirty="0"/>
                        <a:t>holds the address of an object that is on the heap</a:t>
                      </a:r>
                    </a:p>
                  </a:txBody>
                  <a:tcPr marL="121920" marR="121920" marT="60960" marB="60960"/>
                </a:tc>
                <a:extLst>
                  <a:ext uri="{0D108BD9-81ED-4DB2-BD59-A6C34878D82A}">
                    <a16:rowId xmlns:a16="http://schemas.microsoft.com/office/drawing/2014/main" val="10002"/>
                  </a:ext>
                </a:extLst>
              </a:tr>
              <a:tr h="0">
                <a:tc>
                  <a:txBody>
                    <a:bodyPr/>
                    <a:lstStyle/>
                    <a:p>
                      <a:r>
                        <a:rPr lang="en-US" sz="2000" dirty="0"/>
                        <a:t>local</a:t>
                      </a:r>
                    </a:p>
                  </a:txBody>
                  <a:tcPr marL="121920" marR="121920" marT="60960" marB="60960"/>
                </a:tc>
                <a:tc>
                  <a:txBody>
                    <a:bodyPr/>
                    <a:lstStyle/>
                    <a:p>
                      <a:r>
                        <a:rPr lang="en-US" sz="2000" dirty="0"/>
                        <a:t>inside method</a:t>
                      </a:r>
                    </a:p>
                  </a:txBody>
                  <a:tcPr marL="121920" marR="121920" marT="60960" marB="60960"/>
                </a:tc>
                <a:tc>
                  <a:txBody>
                    <a:bodyPr/>
                    <a:lstStyle/>
                    <a:p>
                      <a:r>
                        <a:rPr lang="en-US" sz="2000" dirty="0"/>
                        <a:t>current</a:t>
                      </a:r>
                      <a:r>
                        <a:rPr lang="en-US" sz="2000" baseline="0" dirty="0"/>
                        <a:t> stack frame</a:t>
                      </a:r>
                      <a:endParaRPr lang="en-US" sz="2000" dirty="0"/>
                    </a:p>
                  </a:txBody>
                  <a:tcPr marL="121920" marR="121920" marT="60960" marB="60960"/>
                </a:tc>
                <a:tc>
                  <a:txBody>
                    <a:bodyPr/>
                    <a:lstStyle/>
                    <a:p>
                      <a:r>
                        <a:rPr lang="en-US" sz="2000" dirty="0"/>
                        <a:t>Scope inside</a:t>
                      </a:r>
                      <a:r>
                        <a:rPr lang="en-US" sz="2000" baseline="0" dirty="0"/>
                        <a:t> of method only</a:t>
                      </a:r>
                      <a:endParaRPr lang="en-US" sz="2000" dirty="0"/>
                    </a:p>
                  </a:txBody>
                  <a:tcPr marL="121920" marR="121920" marT="60960" marB="60960"/>
                </a:tc>
                <a:extLst>
                  <a:ext uri="{0D108BD9-81ED-4DB2-BD59-A6C34878D82A}">
                    <a16:rowId xmlns:a16="http://schemas.microsoft.com/office/drawing/2014/main" val="10003"/>
                  </a:ext>
                </a:extLst>
              </a:tr>
              <a:tr h="0">
                <a:tc>
                  <a:txBody>
                    <a:bodyPr/>
                    <a:lstStyle/>
                    <a:p>
                      <a:r>
                        <a:rPr lang="en-US" sz="2000" dirty="0"/>
                        <a:t>instance</a:t>
                      </a:r>
                    </a:p>
                  </a:txBody>
                  <a:tcPr marL="121920" marR="121920" marT="60960" marB="60960"/>
                </a:tc>
                <a:tc>
                  <a:txBody>
                    <a:bodyPr/>
                    <a:lstStyle/>
                    <a:p>
                      <a:r>
                        <a:rPr lang="en-US" sz="2000" dirty="0"/>
                        <a:t>class level</a:t>
                      </a:r>
                    </a:p>
                  </a:txBody>
                  <a:tcPr marL="121920" marR="121920" marT="60960" marB="60960"/>
                </a:tc>
                <a:tc>
                  <a:txBody>
                    <a:bodyPr/>
                    <a:lstStyle/>
                    <a:p>
                      <a:r>
                        <a:rPr lang="en-US" sz="2000" dirty="0"/>
                        <a:t>object it was instantiated in</a:t>
                      </a:r>
                    </a:p>
                  </a:txBody>
                  <a:tcPr marL="121920" marR="121920" marT="60960" marB="60960"/>
                </a:tc>
                <a:tc>
                  <a:txBody>
                    <a:bodyPr/>
                    <a:lstStyle/>
                    <a:p>
                      <a:r>
                        <a:rPr lang="en-US" sz="2000" dirty="0"/>
                        <a:t>belongs</a:t>
                      </a:r>
                      <a:r>
                        <a:rPr lang="en-US" sz="2000" baseline="0" dirty="0"/>
                        <a:t> to the instantiated object.  If we write a class called Person with an instance variable called name and we instantiate 100 Person objects, each Person object will have its own name instance variable.  Scope is the entire class.</a:t>
                      </a:r>
                      <a:endParaRPr lang="en-US" sz="2000" dirty="0"/>
                    </a:p>
                  </a:txBody>
                  <a:tcPr marL="121920" marR="121920" marT="60960" marB="60960"/>
                </a:tc>
                <a:extLst>
                  <a:ext uri="{0D108BD9-81ED-4DB2-BD59-A6C34878D82A}">
                    <a16:rowId xmlns:a16="http://schemas.microsoft.com/office/drawing/2014/main" val="10004"/>
                  </a:ext>
                </a:extLst>
              </a:tr>
              <a:tr h="0">
                <a:tc>
                  <a:txBody>
                    <a:bodyPr/>
                    <a:lstStyle/>
                    <a:p>
                      <a:r>
                        <a:rPr lang="en-US" sz="2000" dirty="0"/>
                        <a:t>class</a:t>
                      </a:r>
                    </a:p>
                  </a:txBody>
                  <a:tcPr marL="121920" marR="121920" marT="60960" marB="60960"/>
                </a:tc>
                <a:tc>
                  <a:txBody>
                    <a:bodyPr/>
                    <a:lstStyle/>
                    <a:p>
                      <a:r>
                        <a:rPr lang="en-US" sz="2000" dirty="0"/>
                        <a:t>class level</a:t>
                      </a:r>
                    </a:p>
                  </a:txBody>
                  <a:tcPr marL="121920" marR="121920" marT="60960" marB="60960"/>
                </a:tc>
                <a:tc>
                  <a:txBody>
                    <a:bodyPr/>
                    <a:lstStyle/>
                    <a:p>
                      <a:r>
                        <a:rPr lang="en-US" sz="2000" dirty="0"/>
                        <a:t>Static method section of memory</a:t>
                      </a:r>
                    </a:p>
                  </a:txBody>
                  <a:tcPr marL="121920" marR="121920" marT="60960" marB="60960"/>
                </a:tc>
                <a:tc>
                  <a:txBody>
                    <a:bodyPr/>
                    <a:lstStyle/>
                    <a:p>
                      <a:r>
                        <a:rPr lang="en-US" sz="2000" dirty="0"/>
                        <a:t>Uses static</a:t>
                      </a:r>
                      <a:r>
                        <a:rPr lang="en-US" sz="2000" baseline="0" dirty="0"/>
                        <a:t> modifier - </a:t>
                      </a:r>
                      <a:r>
                        <a:rPr lang="en-US" sz="2000" dirty="0"/>
                        <a:t>belongs</a:t>
                      </a:r>
                      <a:r>
                        <a:rPr lang="en-US" sz="2000" baseline="0" dirty="0"/>
                        <a:t> to entire class. It is shared among all instances of the class and has the same value for all objects (doesn’t need to be instantiated)</a:t>
                      </a:r>
                      <a:endParaRPr lang="en-US" sz="2000" dirty="0"/>
                    </a:p>
                  </a:txBody>
                  <a:tcPr marL="121920" marR="121920" marT="60960" marB="60960"/>
                </a:tc>
                <a:extLst>
                  <a:ext uri="{0D108BD9-81ED-4DB2-BD59-A6C34878D82A}">
                    <a16:rowId xmlns:a16="http://schemas.microsoft.com/office/drawing/2014/main" val="10005"/>
                  </a:ext>
                </a:extLst>
              </a:tr>
            </a:tbl>
          </a:graphicData>
        </a:graphic>
      </p:graphicFrame>
      <p:sp>
        <p:nvSpPr>
          <p:cNvPr id="7" name="Left Brace 6">
            <a:extLst>
              <a:ext uri="{FF2B5EF4-FFF2-40B4-BE49-F238E27FC236}">
                <a16:creationId xmlns:a16="http://schemas.microsoft.com/office/drawing/2014/main" id="{7ACBCCE2-BBAF-0BE8-8087-2E14D774E323}"/>
              </a:ext>
            </a:extLst>
          </p:cNvPr>
          <p:cNvSpPr/>
          <p:nvPr/>
        </p:nvSpPr>
        <p:spPr>
          <a:xfrm>
            <a:off x="36579" y="2658830"/>
            <a:ext cx="192021" cy="2705650"/>
          </a:xfrm>
          <a:prstGeom prst="leftBrace">
            <a:avLst/>
          </a:prstGeom>
          <a:ln w="38100">
            <a:solidFill>
              <a:srgbClr val="FFFF00"/>
            </a:solidFill>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8" name="Left Brace 7">
            <a:extLst>
              <a:ext uri="{FF2B5EF4-FFF2-40B4-BE49-F238E27FC236}">
                <a16:creationId xmlns:a16="http://schemas.microsoft.com/office/drawing/2014/main" id="{BF7C0F0A-F39B-C2D2-1B70-2E9CA7DFE1FA}"/>
              </a:ext>
            </a:extLst>
          </p:cNvPr>
          <p:cNvSpPr/>
          <p:nvPr/>
        </p:nvSpPr>
        <p:spPr>
          <a:xfrm>
            <a:off x="36578" y="1599650"/>
            <a:ext cx="192021" cy="785410"/>
          </a:xfrm>
          <a:prstGeom prst="leftBrace">
            <a:avLst/>
          </a:prstGeom>
          <a:ln w="38100">
            <a:solidFill>
              <a:srgbClr val="FFFF00"/>
            </a:solidFill>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Tree>
    <p:extLst>
      <p:ext uri="{BB962C8B-B14F-4D97-AF65-F5344CB8AC3E}">
        <p14:creationId xmlns:p14="http://schemas.microsoft.com/office/powerpoint/2010/main" val="723342767"/>
      </p:ext>
    </p:extLst>
  </p:cSld>
  <p:clrMapOvr>
    <a:masterClrMapping/>
  </p:clrMapOvr>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19FF"/>
      </a:hlink>
      <a:folHlink>
        <a:srgbClr val="FE19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b="1"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97C022B717B146BA0446DF4C6D9077" ma:contentTypeVersion="7" ma:contentTypeDescription="Create a new document." ma:contentTypeScope="" ma:versionID="6018ffc4325011bc5a0a064439434dee">
  <xsd:schema xmlns:xsd="http://www.w3.org/2001/XMLSchema" xmlns:xs="http://www.w3.org/2001/XMLSchema" xmlns:p="http://schemas.microsoft.com/office/2006/metadata/properties" xmlns:ns2="6da562d3-036b-4d9a-a9c9-43c62c07c12f" targetNamespace="http://schemas.microsoft.com/office/2006/metadata/properties" ma:root="true" ma:fieldsID="c6a6d2cbf9bea8cf9c9890f6e3c8677c" ns2:_="">
    <xsd:import namespace="6da562d3-036b-4d9a-a9c9-43c62c07c1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a562d3-036b-4d9a-a9c9-43c62c07c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085750-4692-4378-A5D8-63D75048E99C}">
  <ds:schemaRefs>
    <ds:schemaRef ds:uri="6da562d3-036b-4d9a-a9c9-43c62c07c1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668C2F-C562-4F7F-866F-B57DD42DD344}">
  <ds:schemaRefs>
    <ds:schemaRef ds:uri="http://schemas.microsoft.com/sharepoint/v3/contenttype/forms"/>
  </ds:schemaRefs>
</ds:datastoreItem>
</file>

<file path=customXml/itemProps3.xml><?xml version="1.0" encoding="utf-8"?>
<ds:datastoreItem xmlns:ds="http://schemas.openxmlformats.org/officeDocument/2006/customXml" ds:itemID="{622D7A9F-2594-41C8-8966-CF9CEE3698BC}">
  <ds:schemaRefs>
    <ds:schemaRef ds:uri="http://www.w3.org/XML/1998/namespace"/>
    <ds:schemaRef ds:uri="http://schemas.openxmlformats.org/package/2006/metadata/core-properties"/>
    <ds:schemaRef ds:uri="http://purl.org/dc/dcmitype/"/>
    <ds:schemaRef ds:uri="6da562d3-036b-4d9a-a9c9-43c62c07c12f"/>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113054</TotalTime>
  <Words>4257</Words>
  <Application>Microsoft Office PowerPoint</Application>
  <PresentationFormat>Widescreen</PresentationFormat>
  <Paragraphs>411</Paragraphs>
  <Slides>66</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Wingdings</vt:lpstr>
      <vt:lpstr>Times New Roman</vt:lpstr>
      <vt:lpstr>Brush Script MT</vt:lpstr>
      <vt:lpstr>Montserrat ExtraBold</vt:lpstr>
      <vt:lpstr>Calibri</vt:lpstr>
      <vt:lpstr>Mistral</vt:lpstr>
      <vt:lpstr>Arial</vt:lpstr>
      <vt:lpstr>1_Office Theme</vt:lpstr>
      <vt:lpstr>PowerPoint Presentation</vt:lpstr>
      <vt:lpstr>Tell me all the differences between local and instance variables</vt:lpstr>
      <vt:lpstr>Tell me all the differences between local and instance variables</vt:lpstr>
      <vt:lpstr>Class Variables  (also called Static variables)</vt:lpstr>
      <vt:lpstr>PowerPoint Presentation</vt:lpstr>
      <vt:lpstr>PowerPoint Presentation</vt:lpstr>
      <vt:lpstr>Static vs Instance Variables</vt:lpstr>
      <vt:lpstr>Static</vt:lpstr>
      <vt:lpstr>Just to be clear…Know this!!!</vt:lpstr>
      <vt:lpstr>Pop Quiz</vt:lpstr>
      <vt:lpstr>So, it might be nice to ask users for information</vt:lpstr>
      <vt:lpstr>Getting Input!</vt:lpstr>
      <vt:lpstr>JOptionPane</vt:lpstr>
      <vt:lpstr>Here’s my question</vt:lpstr>
      <vt:lpstr>So….Why didn’t we need to Instantiate an Object to use showInputDialog or parseInt?</vt:lpstr>
      <vt:lpstr>The answer is STATIC!</vt:lpstr>
      <vt:lpstr>PowerPoint Presentation</vt:lpstr>
      <vt:lpstr>Static (Class) methods</vt:lpstr>
      <vt:lpstr>PowerPoint Presentation</vt:lpstr>
      <vt:lpstr>Some Useful Static Methods</vt:lpstr>
      <vt:lpstr>Hmmmm…what about main?</vt:lpstr>
      <vt:lpstr>Making our Start Class into an object</vt:lpstr>
      <vt:lpstr>Be careful…</vt:lpstr>
      <vt:lpstr>Warning!!!</vt:lpstr>
      <vt:lpstr>Yourturn1 – Part A</vt:lpstr>
      <vt:lpstr>PowerPoint Presentation</vt:lpstr>
      <vt:lpstr>Mmmmm…Pizza!</vt:lpstr>
      <vt:lpstr>Uh oh…Someone hacked our PizzaOrder!</vt:lpstr>
      <vt:lpstr>secret rule of programming...</vt:lpstr>
      <vt:lpstr>Why we make our instance variables private!!!</vt:lpstr>
      <vt:lpstr>PowerPoint Presentation</vt:lpstr>
      <vt:lpstr>How does java protect itself from bad data?</vt:lpstr>
      <vt:lpstr>Let’s protect our PizzaOrder</vt:lpstr>
      <vt:lpstr>Data shadowing and this</vt:lpstr>
      <vt:lpstr>There is a better way to treat instance variables</vt:lpstr>
      <vt:lpstr>Introducing the getters and setters Pattern (also called accessors and mutators) </vt:lpstr>
      <vt:lpstr>Using a Setter to validate incoming data</vt:lpstr>
      <vt:lpstr>Using a Setter to validate incoming data</vt:lpstr>
      <vt:lpstr>Using a Setter to validate incoming data</vt:lpstr>
      <vt:lpstr>Naming Getters and Setters</vt:lpstr>
      <vt:lpstr>What exactly is an Exception?</vt:lpstr>
      <vt:lpstr>What exactly is an Exception?</vt:lpstr>
      <vt:lpstr>What exactly is an Exception?</vt:lpstr>
      <vt:lpstr>Data Shadowing our pizza</vt:lpstr>
      <vt:lpstr>Data Shadowing</vt:lpstr>
      <vt:lpstr>yourturn2</vt:lpstr>
      <vt:lpstr>What was the first pillar of OOP again?</vt:lpstr>
      <vt:lpstr>OOP Principle #2:  Encapsulation</vt:lpstr>
      <vt:lpstr>Encapsulation</vt:lpstr>
      <vt:lpstr>Encapsulation</vt:lpstr>
      <vt:lpstr>Encapsulation – the second pillar of OOP</vt:lpstr>
      <vt:lpstr>There is a second benefit of Encapsulation</vt:lpstr>
      <vt:lpstr>Hmmmm…can you think of how abstraction might be used in our soda machine?</vt:lpstr>
      <vt:lpstr>Who am I?</vt:lpstr>
      <vt:lpstr>Who am I?</vt:lpstr>
      <vt:lpstr>I am what will happen below…</vt:lpstr>
      <vt:lpstr>I am what will happen below.</vt:lpstr>
      <vt:lpstr>Did I mention Constructors?</vt:lpstr>
      <vt:lpstr>Did I mention Constructors?</vt:lpstr>
      <vt:lpstr>Constructors</vt:lpstr>
      <vt:lpstr>Can I call my Setter from the Constructor?</vt:lpstr>
      <vt:lpstr>Yourturn1 – Part B</vt:lpstr>
      <vt:lpstr>There is no excuse…</vt:lpstr>
      <vt:lpstr>Building a Safe for secret messages using abstraction and encapsulation</vt:lpstr>
      <vt:lpstr>Yourturn 3 &amp; 4</vt:lpstr>
      <vt:lpstr>Build more yourturns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Smith</dc:creator>
  <cp:lastModifiedBy>Carlos Rebelo</cp:lastModifiedBy>
  <cp:revision>306</cp:revision>
  <cp:lastPrinted>2022-10-25T16:19:24Z</cp:lastPrinted>
  <dcterms:created xsi:type="dcterms:W3CDTF">2021-03-09T13:58:10Z</dcterms:created>
  <dcterms:modified xsi:type="dcterms:W3CDTF">2024-02-06T23:11:45Z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0x0101006F97C022B717B146BA0446DF4C6D9077</vt:lpwstr>
  </property>
</Properties>
</file>